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5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7" Type="http://schemas.openxmlformats.org/officeDocument/2006/relationships/image" Target="../media/image106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4" Type="http://schemas.openxmlformats.org/officeDocument/2006/relationships/image" Target="../media/image136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4" Type="http://schemas.openxmlformats.org/officeDocument/2006/relationships/image" Target="../media/image140.wmf"/></Relationships>
</file>

<file path=ppt/drawings/_rels/vmlDrawing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E6D6-6AE0-4AA0-9C8F-D4EA1F22FB09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FB6C-FC82-4AD4-8D32-9E4E32E5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9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E6D6-6AE0-4AA0-9C8F-D4EA1F22FB09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FB6C-FC82-4AD4-8D32-9E4E32E5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5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E6D6-6AE0-4AA0-9C8F-D4EA1F22FB09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FB6C-FC82-4AD4-8D32-9E4E32E5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34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E6D6-6AE0-4AA0-9C8F-D4EA1F22FB09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FB6C-FC82-4AD4-8D32-9E4E32E5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14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E6D6-6AE0-4AA0-9C8F-D4EA1F22FB09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FB6C-FC82-4AD4-8D32-9E4E32E5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515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E6D6-6AE0-4AA0-9C8F-D4EA1F22FB09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FB6C-FC82-4AD4-8D32-9E4E32E5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23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E6D6-6AE0-4AA0-9C8F-D4EA1F22FB09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FB6C-FC82-4AD4-8D32-9E4E32E5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80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E6D6-6AE0-4AA0-9C8F-D4EA1F22FB09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FB6C-FC82-4AD4-8D32-9E4E32E5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51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E6D6-6AE0-4AA0-9C8F-D4EA1F22FB09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FB6C-FC82-4AD4-8D32-9E4E32E5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8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E6D6-6AE0-4AA0-9C8F-D4EA1F22FB09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CA5FB6C-FC82-4AD4-8D32-9E4E32E5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00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E6D6-6AE0-4AA0-9C8F-D4EA1F22FB09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FB6C-FC82-4AD4-8D32-9E4E32E5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20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E6D6-6AE0-4AA0-9C8F-D4EA1F22FB09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FB6C-FC82-4AD4-8D32-9E4E32E5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7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E6D6-6AE0-4AA0-9C8F-D4EA1F22FB09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FB6C-FC82-4AD4-8D32-9E4E32E5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E6D6-6AE0-4AA0-9C8F-D4EA1F22FB09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FB6C-FC82-4AD4-8D32-9E4E32E5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7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E6D6-6AE0-4AA0-9C8F-D4EA1F22FB09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FB6C-FC82-4AD4-8D32-9E4E32E5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14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E6D6-6AE0-4AA0-9C8F-D4EA1F22FB09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FB6C-FC82-4AD4-8D32-9E4E32E5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0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E6D6-6AE0-4AA0-9C8F-D4EA1F22FB09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FB6C-FC82-4AD4-8D32-9E4E32E5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0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41E6D6-6AE0-4AA0-9C8F-D4EA1F22FB09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A5FB6C-FC82-4AD4-8D32-9E4E32E5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90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14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12" Type="http://schemas.openxmlformats.org/officeDocument/2006/relationships/slide" Target="slide21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37.xml"/><Relationship Id="rId10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107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108.wmf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09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111.wm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112.wmf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114.w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115.w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1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117.wmf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18.wm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4" Type="http://schemas.openxmlformats.org/officeDocument/2006/relationships/image" Target="../media/image121.wmf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122.wm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4" Type="http://schemas.openxmlformats.org/officeDocument/2006/relationships/image" Target="../media/image123.wmf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128.bin"/><Relationship Id="rId4" Type="http://schemas.openxmlformats.org/officeDocument/2006/relationships/image" Target="../media/image12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4" Type="http://schemas.openxmlformats.org/officeDocument/2006/relationships/image" Target="../media/image126.wm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4" Type="http://schemas.openxmlformats.org/officeDocument/2006/relationships/image" Target="../media/image127.wm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4" Type="http://schemas.openxmlformats.org/officeDocument/2006/relationships/image" Target="../media/image128.wmf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33.bin"/><Relationship Id="rId4" Type="http://schemas.openxmlformats.org/officeDocument/2006/relationships/image" Target="../media/image129.wm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4" Type="http://schemas.openxmlformats.org/officeDocument/2006/relationships/image" Target="../media/image132.wmf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37.bin"/><Relationship Id="rId10" Type="http://schemas.openxmlformats.org/officeDocument/2006/relationships/image" Target="../media/image136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139.bin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oleObject" Target="../embeddings/oleObject140.bin"/><Relationship Id="rId7" Type="http://schemas.openxmlformats.org/officeDocument/2006/relationships/oleObject" Target="../embeddings/oleObject1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41.bin"/><Relationship Id="rId10" Type="http://schemas.openxmlformats.org/officeDocument/2006/relationships/image" Target="../media/image140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143.bin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141.wmf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4" Type="http://schemas.openxmlformats.org/officeDocument/2006/relationships/image" Target="../media/image14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1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slide" Target="slide1.xml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slide" Target="slide1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1.bin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5.wmf"/><Relationship Id="rId5" Type="http://schemas.openxmlformats.org/officeDocument/2006/relationships/slide" Target="slide1.xml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22.wmf"/><Relationship Id="rId9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slide" Target="slide1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slide" Target="slide1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slide" Target="slide1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7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slide" Target="slide1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1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slide" Target="slide1.x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3.bin"/><Relationship Id="rId5" Type="http://schemas.openxmlformats.org/officeDocument/2006/relationships/slide" Target="slide1.xml"/><Relationship Id="rId4" Type="http://schemas.openxmlformats.org/officeDocument/2006/relationships/image" Target="../media/image4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5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slide" Target="slide1.xml"/><Relationship Id="rId4" Type="http://schemas.openxmlformats.org/officeDocument/2006/relationships/image" Target="../media/image4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slide" Target="slide1.xml"/><Relationship Id="rId4" Type="http://schemas.openxmlformats.org/officeDocument/2006/relationships/image" Target="../media/image48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1.bin"/><Relationship Id="rId5" Type="http://schemas.openxmlformats.org/officeDocument/2006/relationships/slide" Target="slide1.xml"/><Relationship Id="rId4" Type="http://schemas.openxmlformats.org/officeDocument/2006/relationships/image" Target="../media/image51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oleObject" Target="../embeddings/oleObject52.bin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6.wmf"/><Relationship Id="rId5" Type="http://schemas.openxmlformats.org/officeDocument/2006/relationships/slide" Target="slide1.xml"/><Relationship Id="rId10" Type="http://schemas.openxmlformats.org/officeDocument/2006/relationships/oleObject" Target="../embeddings/oleObject55.bin"/><Relationship Id="rId4" Type="http://schemas.openxmlformats.org/officeDocument/2006/relationships/image" Target="../media/image53.wmf"/><Relationship Id="rId9" Type="http://schemas.openxmlformats.org/officeDocument/2006/relationships/image" Target="../media/image55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oleObject" Target="../embeddings/oleObject56.bin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7.bin"/><Relationship Id="rId5" Type="http://schemas.openxmlformats.org/officeDocument/2006/relationships/slide" Target="slide1.xml"/><Relationship Id="rId4" Type="http://schemas.openxmlformats.org/officeDocument/2006/relationships/image" Target="../media/image57.wmf"/><Relationship Id="rId9" Type="http://schemas.openxmlformats.org/officeDocument/2006/relationships/image" Target="../media/image59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59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slide" Target="slide1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2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oleObject" Target="../embeddings/oleObject65.bin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65.wmf"/><Relationship Id="rId5" Type="http://schemas.openxmlformats.org/officeDocument/2006/relationships/slide" Target="slide1.xml"/><Relationship Id="rId10" Type="http://schemas.openxmlformats.org/officeDocument/2006/relationships/oleObject" Target="../embeddings/oleObject68.bin"/><Relationship Id="rId4" Type="http://schemas.openxmlformats.org/officeDocument/2006/relationships/image" Target="../media/image61.wmf"/><Relationship Id="rId9" Type="http://schemas.openxmlformats.org/officeDocument/2006/relationships/image" Target="../media/image64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69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70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7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slide" Target="slide1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73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image" Target="../media/image75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82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80.w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8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84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85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86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87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88.w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89.w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92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93.wm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94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95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97.w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6.wmf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5" Type="http://schemas.openxmlformats.org/officeDocument/2006/relationships/oleObject" Target="../embeddings/oleObject109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0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135188" y="292100"/>
            <a:ext cx="8532812" cy="941388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ru-RU" sz="4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4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4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4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4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</a:t>
            </a:r>
            <a:r>
              <a:rPr lang="en-US" sz="4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					   	</a:t>
            </a:r>
            <a:r>
              <a:rPr lang="ru-RU" sz="4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и Матрицы</a:t>
            </a:r>
            <a:r>
              <a:rPr lang="ru-RU" sz="4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2061" name="Text Box 1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1484313"/>
            <a:ext cx="85328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Courier New" panose="02070309020205020404" pitchFamily="49" charset="0"/>
              </a:rPr>
              <a:t>1.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Определители</a:t>
            </a:r>
          </a:p>
        </p:txBody>
      </p:sp>
      <p:sp>
        <p:nvSpPr>
          <p:cNvPr id="2062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316163" y="1844676"/>
            <a:ext cx="8532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Courier New" panose="02070309020205020404" pitchFamily="49" charset="0"/>
              </a:rPr>
              <a:t>2.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Свойства определителей</a:t>
            </a:r>
          </a:p>
        </p:txBody>
      </p:sp>
      <p:sp>
        <p:nvSpPr>
          <p:cNvPr id="2063" name="Text Box 1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2212976"/>
            <a:ext cx="8532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Courier New" panose="02070309020205020404" pitchFamily="49" charset="0"/>
              </a:rPr>
              <a:t>3.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Матрицы и их виды</a:t>
            </a:r>
          </a:p>
        </p:txBody>
      </p:sp>
      <p:sp>
        <p:nvSpPr>
          <p:cNvPr id="2064" name="Text Box 1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497139" y="2879726"/>
            <a:ext cx="8351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Courier New" panose="02070309020205020404" pitchFamily="49" charset="0"/>
              </a:rPr>
              <a:t>5.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Обратная матрица</a:t>
            </a:r>
          </a:p>
        </p:txBody>
      </p:sp>
      <p:sp>
        <p:nvSpPr>
          <p:cNvPr id="2065" name="Text Box 1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674938" y="3201988"/>
            <a:ext cx="7885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Courier New" panose="02070309020205020404" pitchFamily="49" charset="0"/>
              </a:rPr>
              <a:t>6.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Ранг матрицы</a:t>
            </a:r>
          </a:p>
        </p:txBody>
      </p:sp>
      <p:sp>
        <p:nvSpPr>
          <p:cNvPr id="2066" name="Text Box 1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135189" y="3557588"/>
            <a:ext cx="8353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5475" indent="-6254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42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Courier New" panose="02070309020205020404" pitchFamily="49" charset="0"/>
              </a:rPr>
              <a:t>7.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i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Решение систем линейных уравнений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2067" name="Text Box 1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316163" y="3897313"/>
            <a:ext cx="810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5475" indent="-6254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42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Courier New" panose="02070309020205020404" pitchFamily="49" charset="0"/>
              </a:rPr>
              <a:t>8.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i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Метод Крамера</a:t>
            </a:r>
            <a:r>
              <a:rPr lang="ru-RU" sz="2800" b="1" i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2068" name="Text Box 20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2532064" y="4257676"/>
            <a:ext cx="7667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5475" indent="-6254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42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Courier New" panose="02070309020205020404" pitchFamily="49" charset="0"/>
              </a:rPr>
              <a:t>9.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i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Метод Гаусса</a:t>
            </a:r>
            <a:r>
              <a:rPr lang="ru-RU" sz="2800" b="1" i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2069" name="Text Box 21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2747964" y="4602163"/>
            <a:ext cx="7451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5475" indent="-6254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42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Courier New" panose="02070309020205020404" pitchFamily="49" charset="0"/>
              </a:rPr>
              <a:t>10.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i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Геометрическая иллюстрация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2070" name="Text Box 22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2963863" y="4945063"/>
            <a:ext cx="7092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5475" indent="-6254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42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Courier New" panose="02070309020205020404" pitchFamily="49" charset="0"/>
              </a:rPr>
              <a:t>11.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i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Матричный метод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2071" name="Text Box 23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2171701" y="6038850"/>
            <a:ext cx="82454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5475" indent="-6254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42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Courier New" panose="02070309020205020404" pitchFamily="49" charset="0"/>
              </a:rPr>
              <a:t>13.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i="1">
                <a:solidFill>
                  <a:srgbClr val="00B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Однородная система линейных уравнений</a:t>
            </a:r>
            <a:r>
              <a:rPr lang="ru-RU" sz="28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2073" name="AutoShape 2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5" name="Text Box 27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2322514" y="2557463"/>
            <a:ext cx="8351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Courier New" panose="02070309020205020404" pitchFamily="49" charset="0"/>
              </a:rPr>
              <a:t>4.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Действия над матрицами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E3CB7AB8-0F3C-419F-B532-F9BE88CE35F3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10186988" y="3081338"/>
            <a:ext cx="4810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00" b="1" i="1">
                <a:solidFill>
                  <a:srgbClr val="F3F3DD"/>
                </a:solidFill>
                <a:latin typeface="Times New Roman" panose="02020603050405020304" pitchFamily="18" charset="0"/>
              </a:rPr>
              <a:t>©</a:t>
            </a:r>
            <a:r>
              <a:rPr lang="ru-RU" sz="100" b="1" i="1" baseline="30000">
                <a:solidFill>
                  <a:srgbClr val="F3F3DD"/>
                </a:solidFill>
                <a:latin typeface="Courier New" panose="02070309020205020404" pitchFamily="49" charset="0"/>
              </a:rPr>
              <a:t> </a:t>
            </a:r>
            <a:r>
              <a:rPr lang="ru-RU" sz="100" b="1" i="1">
                <a:solidFill>
                  <a:srgbClr val="F3F3DD"/>
                </a:solidFill>
                <a:latin typeface="Book Antiqua" panose="02040602050305030304" pitchFamily="18" charset="0"/>
              </a:rPr>
              <a:t>Компьютерное оформление: Головко Р.С.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sz="100" b="1" i="1">
                <a:solidFill>
                  <a:srgbClr val="F3F3DD"/>
                </a:solidFill>
                <a:latin typeface="Times New Roman" panose="02020603050405020304" pitchFamily="18" charset="0"/>
              </a:rPr>
              <a:t>студент СтГАУ факультет ФБД </a:t>
            </a:r>
            <a:endParaRPr lang="en-US" sz="100" b="1" i="1">
              <a:solidFill>
                <a:srgbClr val="F3F3DD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10125076" y="2212976"/>
            <a:ext cx="481013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00" b="1" i="1">
                <a:solidFill>
                  <a:srgbClr val="F3F3DD"/>
                </a:solidFill>
                <a:latin typeface="Times New Roman" panose="02020603050405020304" pitchFamily="18" charset="0"/>
              </a:rPr>
              <a:t>©</a:t>
            </a:r>
            <a:r>
              <a:rPr lang="ru-RU" sz="100" b="1" i="1" baseline="30000">
                <a:solidFill>
                  <a:srgbClr val="F3F3DD"/>
                </a:solidFill>
                <a:latin typeface="Courier New" panose="02070309020205020404" pitchFamily="49" charset="0"/>
              </a:rPr>
              <a:t> </a:t>
            </a:r>
            <a:r>
              <a:rPr lang="ru-RU" sz="100" b="1" i="1">
                <a:solidFill>
                  <a:srgbClr val="F3F3DD"/>
                </a:solidFill>
                <a:latin typeface="Book Antiqua" panose="02040602050305030304" pitchFamily="18" charset="0"/>
              </a:rPr>
              <a:t>Компьютерное оформление: Головко Р.С.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sz="100" b="1" i="1">
                <a:solidFill>
                  <a:srgbClr val="F3F3DD"/>
                </a:solidFill>
                <a:latin typeface="Times New Roman" panose="02020603050405020304" pitchFamily="18" charset="0"/>
              </a:rPr>
              <a:t>студент СтГАУ факультет ФБД </a:t>
            </a:r>
            <a:endParaRPr lang="en-US" sz="100" b="1" i="1">
              <a:solidFill>
                <a:srgbClr val="F3F3DD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10031413" y="6632576"/>
            <a:ext cx="481012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00" b="1" i="1">
                <a:solidFill>
                  <a:srgbClr val="F3F3DD"/>
                </a:solidFill>
                <a:latin typeface="Times New Roman" panose="02020603050405020304" pitchFamily="18" charset="0"/>
              </a:rPr>
              <a:t>©</a:t>
            </a:r>
            <a:r>
              <a:rPr lang="ru-RU" sz="100" b="1" i="1" baseline="30000">
                <a:solidFill>
                  <a:srgbClr val="F3F3DD"/>
                </a:solidFill>
                <a:latin typeface="Courier New" panose="02070309020205020404" pitchFamily="49" charset="0"/>
              </a:rPr>
              <a:t> </a:t>
            </a:r>
            <a:r>
              <a:rPr lang="ru-RU" sz="100" b="1" i="1">
                <a:solidFill>
                  <a:srgbClr val="F3F3DD"/>
                </a:solidFill>
                <a:latin typeface="Book Antiqua" panose="02040602050305030304" pitchFamily="18" charset="0"/>
              </a:rPr>
              <a:t>Компьютерное оформление: Головко Р.С.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sz="100" b="1" i="1">
                <a:solidFill>
                  <a:srgbClr val="F3F3DD"/>
                </a:solidFill>
                <a:latin typeface="Times New Roman" panose="02020603050405020304" pitchFamily="18" charset="0"/>
              </a:rPr>
              <a:t>студент СтГАУ факультет ФБД </a:t>
            </a:r>
            <a:endParaRPr lang="en-US" sz="100" b="1" i="1">
              <a:solidFill>
                <a:srgbClr val="F3F3DD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8315326" y="57151"/>
            <a:ext cx="481013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00" b="1" i="1">
                <a:solidFill>
                  <a:srgbClr val="FFFFCC"/>
                </a:solidFill>
                <a:latin typeface="Times New Roman" panose="02020603050405020304" pitchFamily="18" charset="0"/>
              </a:rPr>
              <a:t>©</a:t>
            </a:r>
            <a:r>
              <a:rPr lang="ru-RU" sz="100" b="1" i="1" baseline="30000">
                <a:solidFill>
                  <a:srgbClr val="FFFFCC"/>
                </a:solidFill>
                <a:latin typeface="Courier New" panose="02070309020205020404" pitchFamily="49" charset="0"/>
              </a:rPr>
              <a:t> </a:t>
            </a:r>
            <a:r>
              <a:rPr lang="ru-RU" sz="100" b="1" i="1">
                <a:solidFill>
                  <a:srgbClr val="FFFFCC"/>
                </a:solidFill>
                <a:latin typeface="Book Antiqua" panose="02040602050305030304" pitchFamily="18" charset="0"/>
              </a:rPr>
              <a:t>Компьютерное оформление: Головко Р.С.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sz="100" b="1" i="1">
                <a:solidFill>
                  <a:srgbClr val="FFFFCC"/>
                </a:solidFill>
                <a:latin typeface="Times New Roman" panose="02020603050405020304" pitchFamily="18" charset="0"/>
              </a:rPr>
              <a:t>студент СтГАУ факультет ФБД </a:t>
            </a:r>
            <a:endParaRPr lang="en-US" sz="100" b="1" i="1">
              <a:solidFill>
                <a:srgbClr val="FFFF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84" name="Text Box 3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216275" y="5365750"/>
            <a:ext cx="70929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12800" indent="-8128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21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15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Courier New" panose="02070309020205020404" pitchFamily="49" charset="0"/>
              </a:rPr>
              <a:t>12.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i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 в экономическом анализе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061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Свойства определителей</a:t>
            </a:r>
          </a:p>
        </p:txBody>
      </p:sp>
      <p:sp>
        <p:nvSpPr>
          <p:cNvPr id="749571" name="Text Box 3"/>
          <p:cNvSpPr txBox="1">
            <a:spLocks noChangeArrowheads="1"/>
          </p:cNvSpPr>
          <p:nvPr/>
        </p:nvSpPr>
        <p:spPr bwMode="auto">
          <a:xfrm>
            <a:off x="2135188" y="404813"/>
            <a:ext cx="853281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74957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957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749575" name="Text Box 7"/>
          <p:cNvSpPr txBox="1">
            <a:spLocks noChangeArrowheads="1"/>
          </p:cNvSpPr>
          <p:nvPr/>
        </p:nvSpPr>
        <p:spPr bwMode="auto">
          <a:xfrm>
            <a:off x="2135189" y="1552576"/>
            <a:ext cx="835342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ru-RU" sz="4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Определение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</a:t>
            </a:r>
            <a:r>
              <a:rPr lang="ru-RU" sz="4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Минором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(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en-US" sz="4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ij</a:t>
            </a:r>
            <a:r>
              <a:rPr lang="en-US" sz="36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элемента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ij</a:t>
            </a:r>
            <a:r>
              <a:rPr lang="ru-RU" sz="44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определителя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-го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порядка называется определитель </a:t>
            </a: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 – 1</a:t>
            </a: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)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</a:t>
            </a: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го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порядка, полученный из данного путём вычёркивания строки и столбца на пересечении которых находится этот элемент.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49580" name="Text Box 12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36A08F62-5044-44F1-8C6C-E3241754E557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7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9526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95271" name="Text Box 7"/>
          <p:cNvSpPr txBox="1">
            <a:spLocks noChangeArrowheads="1"/>
          </p:cNvSpPr>
          <p:nvPr/>
        </p:nvSpPr>
        <p:spPr bwMode="auto">
          <a:xfrm>
            <a:off x="2136775" y="1517651"/>
            <a:ext cx="8064500" cy="523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Таким образом,</a:t>
            </a:r>
          </a:p>
          <a:p>
            <a:pPr>
              <a:lnSpc>
                <a:spcPct val="85000"/>
              </a:lnSpc>
            </a:pPr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5000"/>
              </a:lnSpc>
            </a:pPr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5000"/>
              </a:lnSpc>
            </a:pPr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5000"/>
              </a:lnSpc>
            </a:pPr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Если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Q</a:t>
            </a:r>
            <a:r>
              <a:rPr lang="ru-RU" sz="4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Q</a:t>
            </a:r>
            <a:r>
              <a:rPr lang="ru-RU" sz="4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Q</a:t>
            </a:r>
            <a:r>
              <a:rPr lang="ru-RU" sz="4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будут соответственно выражать уровень сельского хозяйства, промышленности и необходимую численность работников, то для значений конечных продуктов, данных                          в условии задачи, они вычисляются: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595272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5273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5274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5276" name="Rectangle 12"/>
          <p:cNvSpPr>
            <a:spLocks noChangeArrowheads="1"/>
          </p:cNvSpPr>
          <p:nvPr/>
        </p:nvSpPr>
        <p:spPr bwMode="auto">
          <a:xfrm>
            <a:off x="1524001" y="2787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95277" name="Object 13"/>
          <p:cNvGraphicFramePr>
            <a:graphicFrameLocks noChangeAspect="1"/>
          </p:cNvGraphicFramePr>
          <p:nvPr/>
        </p:nvGraphicFramePr>
        <p:xfrm>
          <a:off x="2165350" y="2063750"/>
          <a:ext cx="785495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Формула" r:id="rId3" imgW="3797280" imgH="863280" progId="Equation.3">
                  <p:embed/>
                </p:oleObj>
              </mc:Choice>
              <mc:Fallback>
                <p:oleObj name="Формула" r:id="rId3" imgW="37972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2063750"/>
                        <a:ext cx="7854950" cy="15875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5280" name="Text Box 16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95281" name="Text Box 17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11B54091-7756-4B85-9676-A84111246742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9528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4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9629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96295" name="Text Box 7"/>
          <p:cNvSpPr txBox="1">
            <a:spLocks noChangeArrowheads="1"/>
          </p:cNvSpPr>
          <p:nvPr/>
        </p:nvSpPr>
        <p:spPr bwMode="auto">
          <a:xfrm>
            <a:off x="2136775" y="2744789"/>
            <a:ext cx="80645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То есть, для удовлетворения новых показателей спроса необходимо будет произвести </a:t>
            </a: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4288 т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сельскохозяйственной продукции и </a:t>
            </a: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5364 машины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для этого потребуется </a:t>
            </a: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9470 рабочих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40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596296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6297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6298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6300" name="Rectangle 12"/>
          <p:cNvSpPr>
            <a:spLocks noChangeArrowheads="1"/>
          </p:cNvSpPr>
          <p:nvPr/>
        </p:nvSpPr>
        <p:spPr bwMode="auto">
          <a:xfrm>
            <a:off x="1524001" y="2787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96301" name="Object 13"/>
          <p:cNvGraphicFramePr>
            <a:graphicFrameLocks noChangeAspect="1"/>
          </p:cNvGraphicFramePr>
          <p:nvPr/>
        </p:nvGraphicFramePr>
        <p:xfrm>
          <a:off x="1670051" y="1528763"/>
          <a:ext cx="883761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Формула" r:id="rId3" imgW="6565680" imgH="863280" progId="Equation.3">
                  <p:embed/>
                </p:oleObj>
              </mc:Choice>
              <mc:Fallback>
                <p:oleObj name="Формула" r:id="rId3" imgW="65656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1" y="1528763"/>
                        <a:ext cx="8837613" cy="12001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6304" name="Text Box 16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96305" name="Text Box 17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F441074F-CC15-43F0-9239-24335CDB6B31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9630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48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459059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90597" name="Text Box 5"/>
          <p:cNvSpPr txBox="1">
            <a:spLocks noChangeArrowheads="1"/>
          </p:cNvSpPr>
          <p:nvPr/>
        </p:nvSpPr>
        <p:spPr bwMode="auto">
          <a:xfrm>
            <a:off x="2136775" y="1562100"/>
            <a:ext cx="80645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Для удовлетворения новых потребностей конечного спроса необходимо изменить (увеличить) объем выпускаемой продукции, что      в свою очередь приведет            к изменению прежних производственных показателей каждого сектора.</a:t>
            </a:r>
          </a:p>
        </p:txBody>
      </p:sp>
      <p:sp>
        <p:nvSpPr>
          <p:cNvPr id="4590598" name="Rectangle 6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90599" name="Rectangle 7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90604" name="Text Box 12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590605" name="Text Box 13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90C7A04D-B997-4656-9A69-CF630F61217F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590607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9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0960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09607" name="Text Box 7"/>
          <p:cNvSpPr txBox="1">
            <a:spLocks noChangeArrowheads="1"/>
          </p:cNvSpPr>
          <p:nvPr/>
        </p:nvSpPr>
        <p:spPr bwMode="auto">
          <a:xfrm>
            <a:off x="2136775" y="1508125"/>
            <a:ext cx="80645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 этом случае приведенная в условии примера таблица выглядит так: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09608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09609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09610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09823" name="Group 223"/>
          <p:cNvGraphicFramePr>
            <a:graphicFrameLocks noGrp="1"/>
          </p:cNvGraphicFramePr>
          <p:nvPr/>
        </p:nvGraphicFramePr>
        <p:xfrm>
          <a:off x="1666876" y="3281364"/>
          <a:ext cx="8867775" cy="3870960"/>
        </p:xfrm>
        <a:graphic>
          <a:graphicData uri="http://schemas.openxmlformats.org/drawingml/2006/table">
            <a:tbl>
              <a:tblPr/>
              <a:tblGrid>
                <a:gridCol w="2897188"/>
                <a:gridCol w="1266825"/>
                <a:gridCol w="1303337"/>
                <a:gridCol w="1247775"/>
                <a:gridCol w="1352550"/>
                <a:gridCol w="800100"/>
              </a:tblGrid>
              <a:tr h="250825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Производственный сектор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 gridSpan="5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Потребляющий сектор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Сельское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хоз-во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Промыш-ленность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Трудовые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ресурсы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Конечный продукт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(гос-во)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  <a:tr h="236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Сельское хозяйство (т)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858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536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1894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1000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4288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  <a:tr h="3508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Промышленность (машины)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2144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1073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947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1200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5363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Трудовые ресурсы (число занятых)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1286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6437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947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800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8470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3609862" name="Text Box 262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09863" name="Text Box 263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3547F758-8AD7-4F49-8B6F-382282A8874D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09865" name="AutoShape 2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7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1062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10631" name="Text Box 7"/>
          <p:cNvSpPr txBox="1">
            <a:spLocks noChangeArrowheads="1"/>
          </p:cNvSpPr>
          <p:nvPr/>
        </p:nvSpPr>
        <p:spPr bwMode="auto">
          <a:xfrm>
            <a:off x="2136775" y="1517650"/>
            <a:ext cx="833755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Пример 2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Решите пример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в денежном выражении из расчета стоимости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 т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сельскохозяйственной продукции в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1000 у.е.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а оплата рабочей силы –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4000 у.е.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за человека в год. Вычислите объем выпускаемой продукции по каждой отрасли, а так же оплату рабочим в денежном выражении, если государственный сектор предполагает закупить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сельскохозяйственную продукцию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на сумму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en-US" sz="1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000</a:t>
            </a:r>
            <a:r>
              <a:rPr lang="en-US" sz="1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000 у.е.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машин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на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en-US" sz="1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400</a:t>
            </a:r>
            <a:r>
              <a:rPr lang="en-US" sz="1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000 у.е.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оплатить нанятым рабочим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en-US" sz="1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200</a:t>
            </a:r>
            <a:r>
              <a:rPr lang="en-US" sz="1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000 у.е.</a:t>
            </a:r>
            <a:endParaRPr lang="en-US" sz="28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10632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10633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10634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10637" name="Text Box 1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10638" name="Text Box 1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91A7DC33-3597-4503-902D-BA2EC1BE142C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10640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1165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11656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11657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11658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11894" name="Text Box 246"/>
          <p:cNvSpPr txBox="1">
            <a:spLocks noChangeArrowheads="1"/>
          </p:cNvSpPr>
          <p:nvPr/>
        </p:nvSpPr>
        <p:spPr bwMode="auto">
          <a:xfrm>
            <a:off x="2136775" y="1484313"/>
            <a:ext cx="806450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Решение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Сделаем перерасчет таблицы, приведенной в примере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на денежное выражение 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см. табл. ниже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3611976" name="Group 328"/>
          <p:cNvGraphicFramePr>
            <a:graphicFrameLocks noGrp="1"/>
          </p:cNvGraphicFramePr>
          <p:nvPr/>
        </p:nvGraphicFramePr>
        <p:xfrm>
          <a:off x="1655763" y="3392489"/>
          <a:ext cx="8875712" cy="3505200"/>
        </p:xfrm>
        <a:graphic>
          <a:graphicData uri="http://schemas.openxmlformats.org/drawingml/2006/table">
            <a:tbl>
              <a:tblPr/>
              <a:tblGrid>
                <a:gridCol w="2382837"/>
                <a:gridCol w="1200150"/>
                <a:gridCol w="1333500"/>
                <a:gridCol w="1258888"/>
                <a:gridCol w="1360487"/>
                <a:gridCol w="1339850"/>
              </a:tblGrid>
              <a:tr h="250825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Производственный сектор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 gridSpan="5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Потребляющий сектор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Сельское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хоз-во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Промыш-ленность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Трудовые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ресурсы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Конечный продукт 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  <a:tr h="236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Сельское хозяйство (руб.)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600 000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400 000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1 400 000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600 000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3 000 000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  <a:tr h="3508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Промышленность (руб.)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3 000 000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1 600 000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1 400 000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2 000 000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</a:rPr>
                        <a:t>8 000 000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Трудовые затраты (руб.)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3 600 000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19 200 000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2 800 000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2 400 000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28 000 000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3611977" name="Text Box 329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11978" name="Text Box 330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2F5EEA3C-756C-4A4F-B6C1-AAA5EE82B74E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11980" name="AutoShape 3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4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1267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12679" name="Text Box 7"/>
          <p:cNvSpPr txBox="1">
            <a:spLocks noChangeArrowheads="1"/>
          </p:cNvSpPr>
          <p:nvPr/>
        </p:nvSpPr>
        <p:spPr bwMode="auto">
          <a:xfrm>
            <a:off x="2136775" y="1517650"/>
            <a:ext cx="8064500" cy="265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После соответствующего расчета матрица техники производства в стоимостном выражении выглядит так: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					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а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12680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12681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12682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12684" name="Rectangle 12"/>
          <p:cNvSpPr>
            <a:spLocks noChangeArrowheads="1"/>
          </p:cNvSpPr>
          <p:nvPr/>
        </p:nvSpPr>
        <p:spPr bwMode="auto">
          <a:xfrm>
            <a:off x="1524001" y="2787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12685" name="Object 13"/>
          <p:cNvGraphicFramePr>
            <a:graphicFrameLocks noChangeAspect="1"/>
          </p:cNvGraphicFramePr>
          <p:nvPr/>
        </p:nvGraphicFramePr>
        <p:xfrm>
          <a:off x="3251201" y="3141664"/>
          <a:ext cx="3421063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Формула" r:id="rId3" imgW="2184120" imgH="863280" progId="Equation.3">
                  <p:embed/>
                </p:oleObj>
              </mc:Choice>
              <mc:Fallback>
                <p:oleObj name="Формула" r:id="rId3" imgW="21841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1" y="3141664"/>
                        <a:ext cx="3421063" cy="140493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2687" name="Rectangle 15"/>
          <p:cNvSpPr>
            <a:spLocks noChangeArrowheads="1"/>
          </p:cNvSpPr>
          <p:nvPr/>
        </p:nvSpPr>
        <p:spPr bwMode="auto">
          <a:xfrm>
            <a:off x="1524001" y="2787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12688" name="Object 16"/>
          <p:cNvGraphicFramePr>
            <a:graphicFrameLocks noChangeAspect="1"/>
          </p:cNvGraphicFramePr>
          <p:nvPr/>
        </p:nvGraphicFramePr>
        <p:xfrm>
          <a:off x="1703389" y="4791076"/>
          <a:ext cx="8785225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Формула" r:id="rId5" imgW="4241520" imgH="863280" progId="Equation.3">
                  <p:embed/>
                </p:oleObj>
              </mc:Choice>
              <mc:Fallback>
                <p:oleObj name="Формула" r:id="rId5" imgW="42415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9" y="4791076"/>
                        <a:ext cx="8785225" cy="178276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2691" name="Text Box 19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12692" name="Text Box 20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BDF54A72-AD2E-48DF-9525-07DB7D309D2D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12694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0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2291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22919" name="Text Box 7"/>
          <p:cNvSpPr txBox="1">
            <a:spLocks noChangeArrowheads="1"/>
          </p:cNvSpPr>
          <p:nvPr/>
        </p:nvSpPr>
        <p:spPr bwMode="auto">
          <a:xfrm>
            <a:off x="2136775" y="1517650"/>
            <a:ext cx="817245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Тогда, если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W</a:t>
            </a:r>
            <a:r>
              <a:rPr lang="en-US" sz="36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W</a:t>
            </a:r>
            <a:r>
              <a:rPr lang="ru-RU" sz="36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W</a:t>
            </a:r>
            <a:r>
              <a:rPr lang="ru-RU" sz="36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будут выражать стоимость выпускаемой продукции и оплату рабочего персонала, то для удовлетворения потребности государства они составят:</a:t>
            </a:r>
          </a:p>
          <a:p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Следовательно, сельскохозяйственной продукции надо производить на сумму               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ru-RU" sz="1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744</a:t>
            </a:r>
            <a:r>
              <a:rPr lang="ru-RU" sz="1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242 у.е.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машин на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</a:t>
            </a:r>
            <a:r>
              <a:rPr lang="ru-RU" sz="1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552</a:t>
            </a:r>
            <a:r>
              <a:rPr lang="ru-RU" sz="1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722 у.е.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оплатить работающему персоналу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19</a:t>
            </a:r>
            <a:r>
              <a:rPr lang="ru-RU" sz="1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355</a:t>
            </a:r>
            <a:r>
              <a:rPr lang="ru-RU" sz="1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151 у.е.</a:t>
            </a:r>
            <a:endParaRPr lang="en-US" sz="28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22920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22921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22922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22924" name="Rectangle 12"/>
          <p:cNvSpPr>
            <a:spLocks noChangeArrowheads="1"/>
          </p:cNvSpPr>
          <p:nvPr/>
        </p:nvSpPr>
        <p:spPr bwMode="auto">
          <a:xfrm>
            <a:off x="1524001" y="2787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22925" name="Object 13"/>
          <p:cNvGraphicFramePr>
            <a:graphicFrameLocks noChangeAspect="1"/>
          </p:cNvGraphicFramePr>
          <p:nvPr/>
        </p:nvGraphicFramePr>
        <p:xfrm>
          <a:off x="1655763" y="3498851"/>
          <a:ext cx="88709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Формула" r:id="rId3" imgW="7696080" imgH="901440" progId="Equation.3">
                  <p:embed/>
                </p:oleObj>
              </mc:Choice>
              <mc:Fallback>
                <p:oleObj name="Формула" r:id="rId3" imgW="769608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3498851"/>
                        <a:ext cx="8870950" cy="11207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2928" name="Text Box 16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22929" name="Text Box 17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EBB079DA-85F7-47D6-B93A-CFAACB545246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2293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78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2598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25991" name="Text Box 7"/>
          <p:cNvSpPr txBox="1">
            <a:spLocks noChangeArrowheads="1"/>
          </p:cNvSpPr>
          <p:nvPr/>
        </p:nvSpPr>
        <p:spPr bwMode="auto">
          <a:xfrm>
            <a:off x="2136776" y="1517650"/>
            <a:ext cx="8575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п.2</a:t>
            </a: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Продуктивные модели Леонтьева</a:t>
            </a:r>
            <a:r>
              <a:rPr lang="ru-RU" sz="3200" b="1">
                <a:solidFill>
                  <a:srgbClr val="FF9900"/>
                </a:solidFill>
                <a:latin typeface="Book Antiqua" panose="02040602050305030304" pitchFamily="18" charset="0"/>
              </a:rPr>
              <a:t> </a:t>
            </a:r>
            <a:endParaRPr lang="en-US" sz="3200" b="1">
              <a:solidFill>
                <a:srgbClr val="FF9900"/>
              </a:solidFill>
              <a:latin typeface="Book Antiqua" panose="02040602050305030304" pitchFamily="18" charset="0"/>
            </a:endParaRPr>
          </a:p>
        </p:txBody>
      </p:sp>
      <p:sp>
        <p:nvSpPr>
          <p:cNvPr id="3625992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25993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25994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25995" name="Text Box 11"/>
          <p:cNvSpPr txBox="1">
            <a:spLocks noChangeArrowheads="1"/>
          </p:cNvSpPr>
          <p:nvPr/>
        </p:nvSpPr>
        <p:spPr bwMode="auto">
          <a:xfrm>
            <a:off x="2136775" y="2122489"/>
            <a:ext cx="8172450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Матрица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А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все элементы которой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неотрицательны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называется </a:t>
            </a: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продуктивной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если для любого вектора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У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 неотрицательными компонентами существует решение – вектор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 все элементы которого неотрицательны. В этом случае и модель называется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продуктивной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3625998" name="Text Box 14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25999" name="Text Box 15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4CACE0E5-5291-4F72-8F9B-2C6AD7866316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26001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4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2701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27015" name="Text Box 7"/>
          <p:cNvSpPr txBox="1">
            <a:spLocks noChangeArrowheads="1"/>
          </p:cNvSpPr>
          <p:nvPr/>
        </p:nvSpPr>
        <p:spPr bwMode="auto">
          <a:xfrm>
            <a:off x="2136775" y="1479551"/>
            <a:ext cx="8064500" cy="518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Существует теорема, позволяющая устанавливать продуктивность матрицы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А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 если для матрицы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А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 неотрицательными элементами и некоторого вектора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У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 неотрицательными компонентами уравнение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*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+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Y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имеет решение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 неотрицательными компонентами, то матрица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А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продуктивна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3627016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27017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27018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27021" name="Text Box 1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27022" name="Text Box 1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D03ABCEE-F550-428E-A2C8-B3299E388337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2702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1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2135189" y="1520826"/>
            <a:ext cx="81375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Определение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</a:t>
            </a: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Алгебраическим дополнением</a:t>
            </a: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(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2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ij</a:t>
            </a: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  <a:r>
              <a:rPr lang="en-US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элемента</a:t>
            </a: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2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ij</a:t>
            </a:r>
            <a:r>
              <a:rPr lang="en-US" sz="2800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определителя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-го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порядка называется число равное:</a:t>
            </a:r>
            <a:endParaRPr lang="en-US" sz="4400" b="1" i="1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Свойства определителей</a:t>
            </a: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2135188" y="404813"/>
            <a:ext cx="853281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27750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750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2135188" y="3625850"/>
            <a:ext cx="80645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Пример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</a:p>
          <a:p>
            <a:pPr eaLnBrk="1" hangingPunct="1">
              <a:lnSpc>
                <a:spcPct val="85000"/>
              </a:lnSpc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Найти алгебраическое дополнение элемента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ru-RU" sz="32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23</a:t>
            </a:r>
            <a:r>
              <a:rPr lang="en-US" sz="2800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ru-RU" sz="2800" b="1" i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77515" name="Text Box 11"/>
          <p:cNvSpPr txBox="1">
            <a:spLocks noChangeArrowheads="1"/>
          </p:cNvSpPr>
          <p:nvPr/>
        </p:nvSpPr>
        <p:spPr bwMode="auto">
          <a:xfrm>
            <a:off x="2135188" y="4630738"/>
            <a:ext cx="64817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Дан определитель:</a:t>
            </a:r>
            <a:endParaRPr lang="ru-RU" sz="2800" b="1" i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277514" name="Object 10"/>
          <p:cNvGraphicFramePr>
            <a:graphicFrameLocks noChangeAspect="1"/>
          </p:cNvGraphicFramePr>
          <p:nvPr/>
        </p:nvGraphicFramePr>
        <p:xfrm>
          <a:off x="2330451" y="5160964"/>
          <a:ext cx="2835275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Формула" r:id="rId4" imgW="1257120" imgH="1015920" progId="Equation.3">
                  <p:embed/>
                </p:oleObj>
              </mc:Choice>
              <mc:Fallback>
                <p:oleObj name="Формула" r:id="rId4" imgW="125712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1" y="5160964"/>
                        <a:ext cx="2835275" cy="15779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7" name="Object 13"/>
          <p:cNvGraphicFramePr>
            <a:graphicFrameLocks noChangeAspect="1"/>
          </p:cNvGraphicFramePr>
          <p:nvPr/>
        </p:nvGraphicFramePr>
        <p:xfrm>
          <a:off x="5286376" y="5324476"/>
          <a:ext cx="50768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Формула" r:id="rId6" imgW="3035160" imgH="660240" progId="Equation.3">
                  <p:embed/>
                </p:oleObj>
              </mc:Choice>
              <mc:Fallback>
                <p:oleObj name="Формула" r:id="rId6" imgW="30351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6" y="5324476"/>
                        <a:ext cx="5076825" cy="12096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3971926" y="2878138"/>
            <a:ext cx="4392613" cy="8001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CCECFF">
                  <a:gamma/>
                  <a:tint val="0"/>
                  <a:invGamma/>
                </a:srgbClr>
              </a:gs>
              <a:gs pos="100000">
                <a:srgbClr val="CCECFF"/>
              </a:gs>
            </a:gsLst>
            <a:lin ang="2700000" scaled="1"/>
          </a:gra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ij</a:t>
            </a:r>
            <a:r>
              <a:rPr lang="ru-RU" sz="4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-1</a:t>
            </a:r>
            <a:r>
              <a:rPr lang="en-US" sz="44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  <a:r>
              <a:rPr lang="en-US" sz="4400" b="1" i="1" baseline="30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en-US" sz="4400" b="1" i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+</a:t>
            </a:r>
            <a:r>
              <a:rPr lang="en-US" sz="4400" b="1" i="1" baseline="30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M</a:t>
            </a:r>
            <a:r>
              <a:rPr lang="en-US" sz="4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ij</a:t>
            </a:r>
            <a:endParaRPr 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77521" name="Line 17"/>
          <p:cNvSpPr>
            <a:spLocks noChangeShapeType="1"/>
          </p:cNvSpPr>
          <p:nvPr/>
        </p:nvSpPr>
        <p:spPr bwMode="auto">
          <a:xfrm>
            <a:off x="3686175" y="5229226"/>
            <a:ext cx="0" cy="1439863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77522" name="Line 18"/>
          <p:cNvSpPr>
            <a:spLocks noChangeShapeType="1"/>
          </p:cNvSpPr>
          <p:nvPr/>
        </p:nvSpPr>
        <p:spPr bwMode="auto">
          <a:xfrm>
            <a:off x="3321050" y="6237288"/>
            <a:ext cx="167005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77518" name="Oval 14"/>
          <p:cNvSpPr>
            <a:spLocks noChangeArrowheads="1"/>
          </p:cNvSpPr>
          <p:nvPr/>
        </p:nvSpPr>
        <p:spPr bwMode="auto">
          <a:xfrm>
            <a:off x="3268663" y="6280151"/>
            <a:ext cx="284162" cy="360363"/>
          </a:xfrm>
          <a:prstGeom prst="ellipse">
            <a:avLst/>
          </a:prstGeom>
          <a:noFill/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7519" name="AutoShape 15"/>
          <p:cNvSpPr>
            <a:spLocks noChangeArrowheads="1"/>
          </p:cNvSpPr>
          <p:nvPr/>
        </p:nvSpPr>
        <p:spPr bwMode="auto">
          <a:xfrm>
            <a:off x="3935414" y="5210176"/>
            <a:ext cx="1152525" cy="936625"/>
          </a:xfrm>
          <a:prstGeom prst="flowChartTerminator">
            <a:avLst/>
          </a:prstGeom>
          <a:noFill/>
          <a:ln w="57150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77520" name="AutoShape 16"/>
          <p:cNvCxnSpPr>
            <a:cxnSpLocks noChangeShapeType="1"/>
          </p:cNvCxnSpPr>
          <p:nvPr/>
        </p:nvCxnSpPr>
        <p:spPr bwMode="auto">
          <a:xfrm flipV="1">
            <a:off x="3544888" y="6064250"/>
            <a:ext cx="436562" cy="280988"/>
          </a:xfrm>
          <a:prstGeom prst="straightConnector1">
            <a:avLst/>
          </a:prstGeom>
          <a:noFill/>
          <a:ln w="47625">
            <a:solidFill>
              <a:srgbClr val="0000CC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752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1485900"/>
            <a:ext cx="431800" cy="457200"/>
          </a:xfrm>
          <a:prstGeom prst="actionButtonForwardNex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7525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4449763"/>
            <a:ext cx="431800" cy="457200"/>
          </a:xfrm>
          <a:prstGeom prst="actionButtonForwardNex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7529" name="Text Box 25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85341206-6857-456D-ADC9-1BC3AC8543F9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2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7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775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1965E-6 L -2.5E-6 -0.1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77512"/>
                                        </p:tgtEl>
                                      </p:cBhvr>
                                      <p:by x="46000" y="46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12013 L -2.5E-6 -0.0046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5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7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7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7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7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7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7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7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7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7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7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7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7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525"/>
                  </p:tgtEl>
                </p:cond>
              </p:nextCondLst>
            </p:seq>
          </p:childTnLst>
        </p:cTn>
      </p:par>
    </p:tnLst>
    <p:bldLst>
      <p:bldP spid="277512" grpId="0" animBg="1"/>
      <p:bldP spid="277512" grpId="1" animBg="1"/>
      <p:bldP spid="277512" grpId="2" animBg="1"/>
      <p:bldP spid="277512" grpId="3" animBg="1"/>
      <p:bldP spid="277521" grpId="0" animBg="1"/>
      <p:bldP spid="277521" grpId="1" animBg="1"/>
      <p:bldP spid="277522" grpId="0" animBg="1"/>
      <p:bldP spid="277522" grpId="1" animBg="1"/>
      <p:bldP spid="277518" grpId="0" animBg="1"/>
      <p:bldP spid="277518" grpId="1" animBg="1"/>
      <p:bldP spid="277519" grpId="0" animBg="1"/>
      <p:bldP spid="277519" grpId="1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459264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92645" name="Text Box 5"/>
          <p:cNvSpPr txBox="1">
            <a:spLocks noChangeArrowheads="1"/>
          </p:cNvSpPr>
          <p:nvPr/>
        </p:nvSpPr>
        <p:spPr bwMode="auto">
          <a:xfrm>
            <a:off x="2136775" y="1517650"/>
            <a:ext cx="8064500" cy="50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Иначе говоря, установив наличие положительного решения системы                  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*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+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Y</a:t>
            </a: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хотя бы для одного положительного вектора </a:t>
            </a: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У</a:t>
            </a: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можно считать матрицу </a:t>
            </a: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А</a:t>
            </a: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4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продуктивной</a:t>
            </a: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592646" name="Rectangle 6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92647" name="Rectangle 7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92648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92650" name="Text Box 10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592651" name="Text Box 11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973F8EB0-6204-4B19-AFFB-15C640F960EE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592653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1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3213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32135" name="Text Box 7"/>
          <p:cNvSpPr txBox="1">
            <a:spLocks noChangeArrowheads="1"/>
          </p:cNvSpPr>
          <p:nvPr/>
        </p:nvSpPr>
        <p:spPr bwMode="auto">
          <a:xfrm>
            <a:off x="2136775" y="1517651"/>
            <a:ext cx="8064500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03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Существуют также </a:t>
            </a: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критерии продуктивности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Чаще всего используются следующие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два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из них.</a:t>
            </a:r>
            <a:endParaRPr lang="ru-RU" sz="3600" b="1" i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Первый критерий</a:t>
            </a:r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Матрица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А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продуктивна тогда и только тогда, когда матрица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S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существует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 ее элементы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неотрицательны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ru-RU" sz="3600" b="1" i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32136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32137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32138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32141" name="Text Box 1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32142" name="Text Box 1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A1B3B8D4-6456-4836-88E5-A7C364D93106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3214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08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459469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94693" name="Text Box 5"/>
          <p:cNvSpPr txBox="1">
            <a:spLocks noChangeArrowheads="1"/>
          </p:cNvSpPr>
          <p:nvPr/>
        </p:nvSpPr>
        <p:spPr bwMode="auto">
          <a:xfrm>
            <a:off x="2136775" y="1517650"/>
            <a:ext cx="80645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03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Второй критерий</a:t>
            </a:r>
            <a:r>
              <a:rPr lang="ru-RU" sz="4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Матрица 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        </a:t>
            </a: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А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неотрицательными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элементами продуктивна, 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если сумма элементов любого ее столбца (строки) 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                            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 превосходит единицы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причем хотя бы для одного ряда сумма элементов строго меньше единицы.</a:t>
            </a:r>
            <a:endParaRPr lang="en-US" sz="40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594698" name="Text Box 10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594699" name="Text Box 11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D2954161-66B0-40D3-8DC3-780112C18F00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594701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26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3315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33159" name="Text Box 7"/>
          <p:cNvSpPr txBox="1">
            <a:spLocks noChangeArrowheads="1"/>
          </p:cNvSpPr>
          <p:nvPr/>
        </p:nvSpPr>
        <p:spPr bwMode="auto">
          <a:xfrm>
            <a:off x="2136776" y="1484313"/>
            <a:ext cx="76676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п.3 Анализ некоторых </a:t>
            </a:r>
          </a:p>
          <a:p>
            <a:pPr algn="ctr">
              <a:lnSpc>
                <a:spcPct val="80000"/>
              </a:lnSpc>
            </a:pP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экономических показателей</a:t>
            </a:r>
            <a:r>
              <a:rPr 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endParaRPr lang="en-US" sz="3600" b="1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33160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33161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33162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33163" name="Text Box 11"/>
          <p:cNvSpPr txBox="1">
            <a:spLocks noChangeArrowheads="1"/>
          </p:cNvSpPr>
          <p:nvPr/>
        </p:nvSpPr>
        <p:spPr bwMode="auto">
          <a:xfrm>
            <a:off x="2136775" y="2327275"/>
            <a:ext cx="8231188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Проанализируем изменение конечного продукта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-й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отрасли (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...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). Если предположить, что изменяется конечный продукт только этой отрасли на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∆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y</a:t>
            </a:r>
            <a:r>
              <a:rPr lang="en-US" sz="4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</a:t>
            </a:r>
            <a:r>
              <a:rPr lang="ru-RU" sz="4000" b="1" i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а остальные конечные продукты не меняются, то из уравнения (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7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 получим линейную зависимость изменения продукции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-ой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отрасли на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∆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4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от величины изменения конечного продукта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-ой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отрасли, то есть:              </a:t>
            </a:r>
          </a:p>
        </p:txBody>
      </p:sp>
      <p:sp>
        <p:nvSpPr>
          <p:cNvPr id="3633170" name="Text Box 18"/>
          <p:cNvSpPr txBox="1">
            <a:spLocks noChangeArrowheads="1"/>
          </p:cNvSpPr>
          <p:nvPr/>
        </p:nvSpPr>
        <p:spPr bwMode="auto">
          <a:xfrm>
            <a:off x="2800350" y="5888039"/>
            <a:ext cx="6591300" cy="815975"/>
          </a:xfrm>
          <a:prstGeom prst="rect">
            <a:avLst/>
          </a:prstGeom>
          <a:gradFill rotWithShape="1">
            <a:gsLst>
              <a:gs pos="0">
                <a:srgbClr val="E1F4FF"/>
              </a:gs>
              <a:gs pos="50000">
                <a:srgbClr val="FFFFFF"/>
              </a:gs>
              <a:gs pos="100000">
                <a:srgbClr val="E1F4FF"/>
              </a:gs>
            </a:gsLst>
            <a:lin ang="2700000" scaled="1"/>
          </a:gra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∆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S</a:t>
            </a:r>
            <a:r>
              <a:rPr lang="en-US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ij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*</a:t>
            </a:r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∆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y</a:t>
            </a:r>
            <a:r>
              <a:rPr lang="en-US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</a:t>
            </a:r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а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∆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</a:t>
            </a:r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S</a:t>
            </a:r>
            <a:r>
              <a:rPr lang="en-US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jj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*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∆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y</a:t>
            </a:r>
            <a:r>
              <a:rPr lang="en-US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endParaRPr lang="ru-RU" sz="4800" b="1" i="1" baseline="-2500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33171" name="Text Box 19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33172" name="Text Box 20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1AA4CEC3-A359-4A1D-A78C-097EF74378E3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33174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1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3418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34183" name="Text Box 7"/>
          <p:cNvSpPr txBox="1">
            <a:spLocks noChangeArrowheads="1"/>
          </p:cNvSpPr>
          <p:nvPr/>
        </p:nvSpPr>
        <p:spPr bwMode="auto">
          <a:xfrm>
            <a:off x="2136775" y="1470026"/>
            <a:ext cx="826135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Возьмем первое равенство и разделим его на второе. Получим: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			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или</a:t>
            </a:r>
          </a:p>
          <a:p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Если снабжение одной отрасли другой выражается матрицей прямых затрат вида (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), то в результате капитальных вложений в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-й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отрасли происходит увеличение выпуска продукции на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∆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4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</a:t>
            </a:r>
            <a:r>
              <a:rPr lang="ru-RU" sz="4000" b="1" i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а сами капиталовложения не вызывают изменения в матрице (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). 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3634187" name="Object 11"/>
          <p:cNvGraphicFramePr>
            <a:graphicFrameLocks noChangeAspect="1"/>
          </p:cNvGraphicFramePr>
          <p:nvPr/>
        </p:nvGraphicFramePr>
        <p:xfrm>
          <a:off x="2173288" y="2455864"/>
          <a:ext cx="2546350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Формула" r:id="rId3" imgW="927000" imgH="647640" progId="Equation.3">
                  <p:embed/>
                </p:oleObj>
              </mc:Choice>
              <mc:Fallback>
                <p:oleObj name="Формула" r:id="rId3" imgW="92700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2455864"/>
                        <a:ext cx="2546350" cy="15779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4198" name="Object 22"/>
          <p:cNvGraphicFramePr>
            <a:graphicFrameLocks noChangeAspect="1"/>
          </p:cNvGraphicFramePr>
          <p:nvPr/>
        </p:nvGraphicFramePr>
        <p:xfrm>
          <a:off x="6013450" y="2455864"/>
          <a:ext cx="3613150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Формула" r:id="rId5" imgW="1447560" imgH="672840" progId="Equation.3">
                  <p:embed/>
                </p:oleObj>
              </mc:Choice>
              <mc:Fallback>
                <p:oleObj name="Формула" r:id="rId5" imgW="14475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2455864"/>
                        <a:ext cx="3613150" cy="15779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4199" name="Text Box 23"/>
          <p:cNvSpPr txBox="1">
            <a:spLocks noChangeArrowheads="1"/>
          </p:cNvSpPr>
          <p:nvPr/>
        </p:nvSpPr>
        <p:spPr bwMode="auto">
          <a:xfrm>
            <a:off x="9196388" y="2908300"/>
            <a:ext cx="116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7675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8</a:t>
            </a:r>
            <a:r>
              <a:rPr lang="en-US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3634202" name="Text Box 26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34203" name="Text Box 27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56A37FA9-CD96-4B2E-ACFD-955A3401329B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34205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1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3520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35207" name="Text Box 7"/>
          <p:cNvSpPr txBox="1">
            <a:spLocks noChangeArrowheads="1"/>
          </p:cNvSpPr>
          <p:nvPr/>
        </p:nvSpPr>
        <p:spPr bwMode="auto">
          <a:xfrm>
            <a:off x="2136775" y="1517650"/>
            <a:ext cx="80645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Обозначим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капитальные удельные затраты на единицу продукции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через 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en-US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en-US" sz="4800" b="1" i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ru-RU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коэффициент капиталоемкости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). Тогда размер прямых капитальных затрат составит: 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K</a:t>
            </a:r>
            <a:r>
              <a:rPr lang="en-US" sz="5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el-GR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Δ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5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</a:t>
            </a:r>
            <a:r>
              <a:rPr lang="en-US" sz="4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</a:t>
            </a:r>
            <a:r>
              <a:rPr lang="en-US" sz="4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en-US" sz="5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3635208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35209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35210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35212" name="Rectangle 12"/>
          <p:cNvSpPr>
            <a:spLocks noChangeArrowheads="1"/>
          </p:cNvSpPr>
          <p:nvPr/>
        </p:nvSpPr>
        <p:spPr bwMode="auto">
          <a:xfrm>
            <a:off x="1524001" y="3091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35215" name="Text Box 15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35216" name="Text Box 16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B0B13153-433F-4012-BA7F-DF045B78E004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35218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28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459674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96741" name="Text Box 5"/>
          <p:cNvSpPr txBox="1">
            <a:spLocks noChangeArrowheads="1"/>
          </p:cNvSpPr>
          <p:nvPr/>
        </p:nvSpPr>
        <p:spPr bwMode="auto">
          <a:xfrm>
            <a:off x="2136775" y="1489075"/>
            <a:ext cx="8064500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Вложенные средства в какую-нибудь отрасль производства вызывают увеличение выпуска продукции не только в самой отрасли, но и в отраслях поставщиков, т.е. вызывают </a:t>
            </a: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сопряженные капиталовложения</a:t>
            </a:r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600" b="1" i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Дополнительный выпуск продукции в отраслях поставщиков для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j-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й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отрасли вычисляется по формуле (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8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).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596742" name="Rectangle 6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96743" name="Rectangle 7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96744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96745" name="Rectangle 9"/>
          <p:cNvSpPr>
            <a:spLocks noChangeArrowheads="1"/>
          </p:cNvSpPr>
          <p:nvPr/>
        </p:nvSpPr>
        <p:spPr bwMode="auto">
          <a:xfrm>
            <a:off x="1524001" y="3091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96747" name="Text Box 11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596748" name="Text Box 12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B807A9D0-2468-49C1-9353-2026F0A9D846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596750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18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4442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44423" name="Text Box 7"/>
          <p:cNvSpPr txBox="1">
            <a:spLocks noChangeArrowheads="1"/>
          </p:cNvSpPr>
          <p:nvPr/>
        </p:nvSpPr>
        <p:spPr bwMode="auto">
          <a:xfrm>
            <a:off x="2135188" y="1517650"/>
            <a:ext cx="80645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Величина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∆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4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- выражает дополнительный выпуск продукции в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-ой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отрасли, который необходим для увеличения выпуска продукции в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j-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й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отрасли.</a:t>
            </a:r>
          </a:p>
          <a:p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Умножим обе части на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en-US" sz="4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ru-RU" sz="4400" b="1" i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44424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44425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44426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44429" name="Object 13"/>
          <p:cNvGraphicFramePr>
            <a:graphicFrameLocks noChangeAspect="1"/>
          </p:cNvGraphicFramePr>
          <p:nvPr/>
        </p:nvGraphicFramePr>
        <p:xfrm>
          <a:off x="2078039" y="4600576"/>
          <a:ext cx="8035925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Формула" r:id="rId3" imgW="2234880" imgH="647640" progId="Equation.3">
                  <p:embed/>
                </p:oleObj>
              </mc:Choice>
              <mc:Fallback>
                <p:oleObj name="Формула" r:id="rId3" imgW="223488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9" y="4600576"/>
                        <a:ext cx="8035925" cy="20478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4431" name="Rectangle 15"/>
          <p:cNvSpPr>
            <a:spLocks noChangeArrowheads="1"/>
          </p:cNvSpPr>
          <p:nvPr/>
        </p:nvSpPr>
        <p:spPr bwMode="auto">
          <a:xfrm>
            <a:off x="1524001" y="29347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44435" name="Text Box 19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44436" name="Text Box 20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6216C153-4ADF-4510-A8B8-159DC5833BAE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44438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91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4544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45447" name="Text Box 7"/>
          <p:cNvSpPr txBox="1">
            <a:spLocks noChangeArrowheads="1"/>
          </p:cNvSpPr>
          <p:nvPr/>
        </p:nvSpPr>
        <p:spPr bwMode="auto">
          <a:xfrm>
            <a:off x="2136775" y="1517651"/>
            <a:ext cx="80645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Получим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сопряженные капиталовложения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для 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</a:t>
            </a: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-и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отрасли, а во всех отраслях         они составят:</a:t>
            </a:r>
            <a:endParaRPr lang="en-US" sz="40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45448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45449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45450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45451" name="Object 11"/>
          <p:cNvGraphicFramePr>
            <a:graphicFrameLocks noChangeAspect="1"/>
          </p:cNvGraphicFramePr>
          <p:nvPr/>
        </p:nvGraphicFramePr>
        <p:xfrm>
          <a:off x="1901825" y="4094163"/>
          <a:ext cx="8389938" cy="243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Формула" r:id="rId3" imgW="2044440" imgH="672840" progId="Equation.3">
                  <p:embed/>
                </p:oleObj>
              </mc:Choice>
              <mc:Fallback>
                <p:oleObj name="Формула" r:id="rId3" imgW="204444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4094163"/>
                        <a:ext cx="8389938" cy="243046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454" name="Text Box 14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45455" name="Text Box 15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2B150E80-400D-4DC7-9DD3-C6367B041CB2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4545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22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4646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46471" name="Text Box 7"/>
          <p:cNvSpPr txBox="1">
            <a:spLocks noChangeArrowheads="1"/>
          </p:cNvSpPr>
          <p:nvPr/>
        </p:nvSpPr>
        <p:spPr bwMode="auto">
          <a:xfrm>
            <a:off x="2136776" y="1517651"/>
            <a:ext cx="842327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Пример 1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Химическое предприятие состоит из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3-х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цехов и дана следующая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матрица техники производства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Потребности в конечном продукте предусмотрены: для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1-го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цеха –                     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200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единиц, для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2-го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–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100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ед.,                           для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3-го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–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300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ед.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46472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46473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46474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46476" name="Rectangle 12"/>
          <p:cNvSpPr>
            <a:spLocks noChangeArrowheads="1"/>
          </p:cNvSpPr>
          <p:nvPr/>
        </p:nvSpPr>
        <p:spPr bwMode="auto">
          <a:xfrm>
            <a:off x="1524001" y="2787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46477" name="Object 13"/>
          <p:cNvGraphicFramePr>
            <a:graphicFrameLocks noChangeAspect="1"/>
          </p:cNvGraphicFramePr>
          <p:nvPr/>
        </p:nvGraphicFramePr>
        <p:xfrm>
          <a:off x="3611564" y="2986089"/>
          <a:ext cx="4968875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Формула" r:id="rId3" imgW="1968480" imgH="863280" progId="Equation.3">
                  <p:embed/>
                </p:oleObj>
              </mc:Choice>
              <mc:Fallback>
                <p:oleObj name="Формула" r:id="rId3" imgW="19684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4" y="2986089"/>
                        <a:ext cx="4968875" cy="18827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6480" name="Text Box 16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46481" name="Text Box 17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80653DB5-C107-4103-B6BD-0E1D7EB6F587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4648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24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17550"/>
            <a:ext cx="8532812" cy="941388"/>
          </a:xfrm>
        </p:spPr>
        <p:txBody>
          <a:bodyPr/>
          <a:lstStyle/>
          <a:p>
            <a:r>
              <a:rPr lang="en-US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ru-RU" sz="36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Матрицы и их виды</a:t>
            </a:r>
          </a:p>
        </p:txBody>
      </p:sp>
      <p:sp>
        <p:nvSpPr>
          <p:cNvPr id="4506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135189" y="1444625"/>
            <a:ext cx="8353425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Определение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</a:t>
            </a: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Матрицей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называется таблица вида:</a:t>
            </a:r>
            <a:endParaRPr lang="ru-RU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ru-RU" sz="28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ru-RU" sz="28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ru-RU" sz="28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,где</a:t>
            </a: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m</a:t>
            </a: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– число строк,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n</a:t>
            </a: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– число столбцов.</a:t>
            </a:r>
            <a:endParaRPr lang="en-US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524000" y="4854576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Матрица состоит из элементов</a:t>
            </a:r>
            <a:r>
              <a:rPr 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en-US" sz="28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1524000" y="573405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4366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Другие обозначения матрицы:</a:t>
            </a: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en-US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3216275" y="2025650"/>
          <a:ext cx="5759450" cy="24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Формула" r:id="rId4" imgW="3047760" imgH="1320480" progId="Equation.3">
                  <p:embed/>
                </p:oleObj>
              </mc:Choice>
              <mc:Fallback>
                <p:oleObj name="Формула" r:id="rId4" imgW="30477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2025650"/>
                        <a:ext cx="5759450" cy="243998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81" name="Group 25"/>
          <p:cNvGrpSpPr>
            <a:grpSpLocks/>
          </p:cNvGrpSpPr>
          <p:nvPr/>
        </p:nvGrpSpPr>
        <p:grpSpPr bwMode="auto">
          <a:xfrm>
            <a:off x="1524000" y="6078538"/>
            <a:ext cx="9144000" cy="671512"/>
            <a:chOff x="0" y="3843"/>
            <a:chExt cx="5760" cy="358"/>
          </a:xfrm>
        </p:grpSpPr>
        <p:sp>
          <p:nvSpPr>
            <p:cNvPr id="45069" name="Text Box 13"/>
            <p:cNvSpPr txBox="1">
              <a:spLocks noChangeArrowheads="1"/>
            </p:cNvSpPr>
            <p:nvPr/>
          </p:nvSpPr>
          <p:spPr bwMode="auto">
            <a:xfrm>
              <a:off x="0" y="3843"/>
              <a:ext cx="5760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42728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606675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78606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9654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4226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8798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337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794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600" b="1" i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A</a:t>
              </a:r>
              <a:r>
                <a:rPr lang="ru-RU" sz="2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600" b="1" i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600" b="1" i="1" baseline="-250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ij</a:t>
              </a:r>
              <a:r>
                <a:rPr lang="ru-RU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,</a:t>
              </a:r>
              <a:r>
                <a:rPr lang="ru-RU" sz="2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A</a:t>
              </a:r>
              <a:r>
                <a:rPr lang="ru-RU" sz="2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sz="3600" b="1" i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600" b="1" i="1" baseline="-250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ij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]</a:t>
              </a:r>
              <a:r>
                <a:rPr lang="en-US" sz="2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A</a:t>
              </a:r>
              <a:r>
                <a:rPr lang="ru-RU" sz="2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b="1" i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600" b="1" i="1" baseline="-250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ij</a:t>
              </a:r>
              <a:r>
                <a:rPr lang="en-US" sz="2800" b="1" i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   </a:t>
              </a:r>
              <a:endPara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5076" name="Group 20"/>
            <p:cNvGrpSpPr>
              <a:grpSpLocks/>
            </p:cNvGrpSpPr>
            <p:nvPr/>
          </p:nvGrpSpPr>
          <p:grpSpPr bwMode="auto">
            <a:xfrm>
              <a:off x="3970" y="3943"/>
              <a:ext cx="470" cy="258"/>
              <a:chOff x="3878" y="3884"/>
              <a:chExt cx="470" cy="317"/>
            </a:xfrm>
          </p:grpSpPr>
          <p:sp>
            <p:nvSpPr>
              <p:cNvPr id="45071" name="Line 15"/>
              <p:cNvSpPr>
                <a:spLocks noChangeShapeType="1"/>
              </p:cNvSpPr>
              <p:nvPr/>
            </p:nvSpPr>
            <p:spPr bwMode="auto">
              <a:xfrm flipH="1">
                <a:off x="3923" y="3884"/>
                <a:ext cx="0" cy="3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45072" name="Line 16"/>
              <p:cNvSpPr>
                <a:spLocks noChangeShapeType="1"/>
              </p:cNvSpPr>
              <p:nvPr/>
            </p:nvSpPr>
            <p:spPr bwMode="auto">
              <a:xfrm>
                <a:off x="3878" y="3884"/>
                <a:ext cx="0" cy="3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45073" name="Line 17"/>
              <p:cNvSpPr>
                <a:spLocks noChangeShapeType="1"/>
              </p:cNvSpPr>
              <p:nvPr/>
            </p:nvSpPr>
            <p:spPr bwMode="auto">
              <a:xfrm>
                <a:off x="4348" y="3884"/>
                <a:ext cx="0" cy="3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45074" name="Line 18"/>
              <p:cNvSpPr>
                <a:spLocks noChangeShapeType="1"/>
              </p:cNvSpPr>
              <p:nvPr/>
            </p:nvSpPr>
            <p:spPr bwMode="auto">
              <a:xfrm>
                <a:off x="4303" y="3884"/>
                <a:ext cx="0" cy="3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</p:grp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524000" y="5157788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ij</a:t>
            </a: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=</a:t>
            </a:r>
            <a:r>
              <a:rPr lang="en-US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…,</a:t>
            </a:r>
            <a:r>
              <a:rPr lang="en-US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m</a:t>
            </a: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j</a:t>
            </a: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=</a:t>
            </a:r>
            <a:r>
              <a:rPr lang="en-US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…,</a:t>
            </a:r>
            <a:r>
              <a:rPr lang="en-US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n</a:t>
            </a: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). </a:t>
            </a:r>
            <a:endParaRPr lang="ru-RU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5082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1485900"/>
            <a:ext cx="431800" cy="457200"/>
          </a:xfrm>
          <a:prstGeom prst="actionButtonForwardNex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83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8150" y="4451350"/>
            <a:ext cx="431800" cy="457200"/>
          </a:xfrm>
          <a:prstGeom prst="actionButtonForwardNex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84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8150" y="5716588"/>
            <a:ext cx="431800" cy="457200"/>
          </a:xfrm>
          <a:prstGeom prst="actionButtonForwardNex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DC0FEEF4-7712-49F3-8237-F123D23DB697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6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50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393 L 0 -0.1315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45063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3156 L 0 0.0085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8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5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19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2.59259E-6 L 0.0158 -0.0467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0.84" calcmode="lin" valueType="num">
                                      <p:cBhvr override="childStyle">
                                        <p:cTn id="28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4213 L 0.0158 0.0055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8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8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5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450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4624E-6 L 0 -0.046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45081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4676 L 0 0.00115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8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84"/>
                  </p:tgtEl>
                </p:cond>
              </p:nextCondLst>
            </p:seq>
          </p:childTnLst>
        </p:cTn>
      </p:par>
    </p:tnLst>
    <p:bldLst>
      <p:bldP spid="45065" grpId="0"/>
      <p:bldP spid="45065" grpId="1"/>
      <p:bldP spid="45068" grpId="0"/>
      <p:bldP spid="45068" grpId="1"/>
      <p:bldP spid="45067" grpId="0"/>
      <p:bldP spid="45067" grpId="1"/>
      <p:bldP spid="45067" grpId="2"/>
      <p:bldP spid="45067" grpId="3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4749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47495" name="Text Box 7"/>
          <p:cNvSpPr txBox="1">
            <a:spLocks noChangeArrowheads="1"/>
          </p:cNvSpPr>
          <p:nvPr/>
        </p:nvSpPr>
        <p:spPr bwMode="auto">
          <a:xfrm>
            <a:off x="2136776" y="1517651"/>
            <a:ext cx="853122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19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020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81388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60775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840163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2973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7545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2117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6689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Определить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</a:p>
          <a:p>
            <a:pPr>
              <a:lnSpc>
                <a:spcPct val="95000"/>
              </a:lnSpc>
              <a:buClr>
                <a:srgbClr val="0000CC"/>
              </a:buClr>
              <a:buSzPct val="120000"/>
              <a:buFontTx/>
              <a:buChar char="•"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коэффициенты полных затрат;</a:t>
            </a:r>
          </a:p>
          <a:p>
            <a:pPr>
              <a:lnSpc>
                <a:spcPct val="95000"/>
              </a:lnSpc>
              <a:buClr>
                <a:srgbClr val="0000CC"/>
              </a:buClr>
              <a:buSzPct val="120000"/>
              <a:buFontTx/>
              <a:buChar char="•"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валовой выпуск для каждого цеха;</a:t>
            </a:r>
          </a:p>
          <a:p>
            <a:pPr>
              <a:lnSpc>
                <a:spcPct val="95000"/>
              </a:lnSpc>
              <a:buClr>
                <a:srgbClr val="0000CC"/>
              </a:buClr>
              <a:buSzPct val="120000"/>
              <a:buFontTx/>
              <a:buChar char="•"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коэффициенты косвенных затрат;</a:t>
            </a:r>
          </a:p>
          <a:p>
            <a:pPr>
              <a:lnSpc>
                <a:spcPct val="95000"/>
              </a:lnSpc>
              <a:buClr>
                <a:srgbClr val="0000CC"/>
              </a:buClr>
              <a:buSzPct val="120000"/>
              <a:buFontTx/>
              <a:buChar char="•"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производственную программу цехов.</a:t>
            </a:r>
          </a:p>
          <a:p>
            <a:pPr>
              <a:lnSpc>
                <a:spcPct val="95000"/>
              </a:lnSpc>
            </a:pP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Решение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Элементы матрицы (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Е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–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А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  <a:r>
              <a:rPr lang="ru-RU" sz="3600" b="1" i="1" baseline="30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-1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 выражают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коэффициенты полных производственных затрат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Выполнив необходимые расчеты, получим: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47496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47497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47498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47500" name="Rectangle 12"/>
          <p:cNvSpPr>
            <a:spLocks noChangeArrowheads="1"/>
          </p:cNvSpPr>
          <p:nvPr/>
        </p:nvSpPr>
        <p:spPr bwMode="auto">
          <a:xfrm>
            <a:off x="1524001" y="2787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47501" name="Object 13"/>
          <p:cNvGraphicFramePr>
            <a:graphicFrameLocks noChangeAspect="1"/>
          </p:cNvGraphicFramePr>
          <p:nvPr/>
        </p:nvGraphicFramePr>
        <p:xfrm>
          <a:off x="3067050" y="5276851"/>
          <a:ext cx="60579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Формула" r:id="rId3" imgW="3073320" imgH="863280" progId="Equation.3">
                  <p:embed/>
                </p:oleObj>
              </mc:Choice>
              <mc:Fallback>
                <p:oleObj name="Формула" r:id="rId3" imgW="30733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5276851"/>
                        <a:ext cx="6057900" cy="14001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7504" name="Text Box 16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47505" name="Text Box 17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2B190154-034A-48CE-B3FC-4CC86AE84A1A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4750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4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4851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48519" name="Text Box 7"/>
          <p:cNvSpPr txBox="1">
            <a:spLocks noChangeArrowheads="1"/>
          </p:cNvSpPr>
          <p:nvPr/>
        </p:nvSpPr>
        <p:spPr bwMode="auto">
          <a:xfrm>
            <a:off x="2136775" y="1517650"/>
            <a:ext cx="80645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Определим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валовой выпуск продукции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</a:p>
          <a:p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Следовательно,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Q</a:t>
            </a:r>
            <a:r>
              <a:rPr lang="ru-RU" sz="4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4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238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Q</a:t>
            </a:r>
            <a:r>
              <a:rPr lang="ru-RU" sz="4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ru-RU" sz="4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187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Q</a:t>
            </a:r>
            <a:r>
              <a:rPr lang="ru-RU" sz="4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ru-RU" sz="4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400</a:t>
            </a:r>
          </a:p>
          <a:p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Производственную программу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каждого из цехов найдем из соотношения:</a:t>
            </a:r>
          </a:p>
          <a:p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т.е. она равна матрице:</a:t>
            </a: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48520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48521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48522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48524" name="Rectangle 12"/>
          <p:cNvSpPr>
            <a:spLocks noChangeArrowheads="1"/>
          </p:cNvSpPr>
          <p:nvPr/>
        </p:nvSpPr>
        <p:spPr bwMode="auto">
          <a:xfrm>
            <a:off x="1524001" y="2787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48525" name="Object 13"/>
          <p:cNvGraphicFramePr>
            <a:graphicFrameLocks noChangeAspect="1"/>
          </p:cNvGraphicFramePr>
          <p:nvPr/>
        </p:nvGraphicFramePr>
        <p:xfrm>
          <a:off x="1703388" y="2117726"/>
          <a:ext cx="8799512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Формула" r:id="rId3" imgW="5333760" imgH="863280" progId="Equation.3">
                  <p:embed/>
                </p:oleObj>
              </mc:Choice>
              <mc:Fallback>
                <p:oleObj name="Формула" r:id="rId3" imgW="533376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2117726"/>
                        <a:ext cx="8799512" cy="14827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8527" name="Rectangle 15"/>
          <p:cNvSpPr>
            <a:spLocks noChangeArrowheads="1"/>
          </p:cNvSpPr>
          <p:nvPr/>
        </p:nvSpPr>
        <p:spPr bwMode="auto">
          <a:xfrm>
            <a:off x="1524001" y="3091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48528" name="Object 16"/>
          <p:cNvGraphicFramePr>
            <a:graphicFrameLocks noChangeAspect="1"/>
          </p:cNvGraphicFramePr>
          <p:nvPr/>
        </p:nvGraphicFramePr>
        <p:xfrm>
          <a:off x="7793039" y="4572000"/>
          <a:ext cx="26368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Формула" r:id="rId5" imgW="1155600" imgH="342720" progId="Equation.3">
                  <p:embed/>
                </p:oleObj>
              </mc:Choice>
              <mc:Fallback>
                <p:oleObj name="Формула" r:id="rId5" imgW="11556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3039" y="4572000"/>
                        <a:ext cx="2636837" cy="7810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8530" name="Rectangle 18"/>
          <p:cNvSpPr>
            <a:spLocks noChangeArrowheads="1"/>
          </p:cNvSpPr>
          <p:nvPr/>
        </p:nvSpPr>
        <p:spPr bwMode="auto">
          <a:xfrm>
            <a:off x="1524001" y="2787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48531" name="Object 19"/>
          <p:cNvGraphicFramePr>
            <a:graphicFrameLocks noChangeAspect="1"/>
          </p:cNvGraphicFramePr>
          <p:nvPr/>
        </p:nvGraphicFramePr>
        <p:xfrm>
          <a:off x="6908800" y="5497514"/>
          <a:ext cx="3003550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Формула" r:id="rId7" imgW="1790640" imgH="787320" progId="Equation.3">
                  <p:embed/>
                </p:oleObj>
              </mc:Choice>
              <mc:Fallback>
                <p:oleObj name="Формула" r:id="rId7" imgW="179064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5497514"/>
                        <a:ext cx="3003550" cy="124618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8534" name="Text Box 22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48535" name="Text Box 23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67E93206-1544-45A7-9C41-B44E1066E403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48537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89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4954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49543" name="Text Box 7"/>
          <p:cNvSpPr txBox="1">
            <a:spLocks noChangeArrowheads="1"/>
          </p:cNvSpPr>
          <p:nvPr/>
        </p:nvSpPr>
        <p:spPr bwMode="auto">
          <a:xfrm>
            <a:off x="2136775" y="1517651"/>
            <a:ext cx="80645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Коэффициенты косвенных затрат определяются как разность между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матрицей полных затрат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матрицей прямых затрат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49544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49545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49546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49549" name="Object 13"/>
          <p:cNvGraphicFramePr>
            <a:graphicFrameLocks noChangeAspect="1"/>
          </p:cNvGraphicFramePr>
          <p:nvPr/>
        </p:nvGraphicFramePr>
        <p:xfrm>
          <a:off x="2166939" y="4184651"/>
          <a:ext cx="7839075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Формула" r:id="rId3" imgW="3466800" imgH="863280" progId="Equation.3">
                  <p:embed/>
                </p:oleObj>
              </mc:Choice>
              <mc:Fallback>
                <p:oleObj name="Формула" r:id="rId3" imgW="34668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4184651"/>
                        <a:ext cx="7839075" cy="20161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9552" name="Text Box 16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49553" name="Text Box 17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BA4DF9B6-646D-4DAF-9C82-3DD7B8DA13FA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4955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8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5056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50567" name="Text Box 7"/>
          <p:cNvSpPr txBox="1">
            <a:spLocks noChangeArrowheads="1"/>
          </p:cNvSpPr>
          <p:nvPr/>
        </p:nvSpPr>
        <p:spPr bwMode="auto">
          <a:xfrm>
            <a:off x="2136776" y="1517650"/>
            <a:ext cx="771207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Пример 2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Дополнительно к данным предыдущего номера в следующей таблице указаны расходные нормы двух видов сырья и топлива на единицу продукции соответствующего цеха, трудоемкость продукции в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чел.-ч.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на единицу продукции, стоимость единицы соответствующего материала и оплата на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чел.-ч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50568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50569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50570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50573" name="Text Box 1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50574" name="Text Box 1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8AE4DDB7-F0CD-4ECD-A979-1FFF47262375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5057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9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5158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51592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51593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51594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52025" name="Group 441"/>
          <p:cNvGraphicFramePr>
            <a:graphicFrameLocks noGrp="1"/>
          </p:cNvGraphicFramePr>
          <p:nvPr/>
        </p:nvGraphicFramePr>
        <p:xfrm>
          <a:off x="1919288" y="1736726"/>
          <a:ext cx="8388350" cy="4759325"/>
        </p:xfrm>
        <a:graphic>
          <a:graphicData uri="http://schemas.openxmlformats.org/drawingml/2006/table">
            <a:tbl>
              <a:tblPr/>
              <a:tblGrid>
                <a:gridCol w="2773362"/>
                <a:gridCol w="900113"/>
                <a:gridCol w="900112"/>
                <a:gridCol w="1042988"/>
                <a:gridCol w="2771775"/>
              </a:tblGrid>
              <a:tr h="14620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</a:rPr>
                        <a:t>Нормы расхода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</a:rPr>
                        <a:t>Стоимость</a:t>
                      </a: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  <a:tr h="9001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</a:rPr>
                        <a:t>Сырье </a:t>
                      </a: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</a:rPr>
                        <a:t>а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1,4 </a:t>
                      </a:r>
                      <a:endParaRPr kumimoji="0" 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2,4 </a:t>
                      </a:r>
                      <a:endParaRPr kumimoji="0" 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0,8 </a:t>
                      </a:r>
                      <a:endParaRPr kumimoji="0" 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kumimoji="0" 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  <a:tr h="9969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</a:rPr>
                        <a:t>Сырье </a:t>
                      </a: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</a:rPr>
                        <a:t>в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endParaRPr kumimoji="0" 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0,6 </a:t>
                      </a:r>
                      <a:endParaRPr kumimoji="0" 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1,6 </a:t>
                      </a:r>
                      <a:endParaRPr kumimoji="0" 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endParaRPr kumimoji="0" 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  <a:tr h="7000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</a:rPr>
                        <a:t>Топливо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2,0 </a:t>
                      </a:r>
                      <a:endParaRPr kumimoji="0" 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1,8 </a:t>
                      </a:r>
                      <a:endParaRPr kumimoji="0" 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2,2 </a:t>
                      </a:r>
                      <a:endParaRPr kumimoji="0" 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kumimoji="0" 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  <a:tr h="698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</a:rPr>
                        <a:t>Трудоемкость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endParaRPr kumimoji="0" 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endParaRPr kumimoji="0" 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endParaRPr kumimoji="0" 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1,2 </a:t>
                      </a:r>
                      <a:endParaRPr kumimoji="0" 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3652026" name="Text Box 442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52027" name="Text Box 443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6A6ECA05-BABA-4130-A796-FE7C4C02EDA7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52029" name="AutoShape 4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75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5466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54663" name="Text Box 7"/>
          <p:cNvSpPr txBox="1">
            <a:spLocks noChangeArrowheads="1"/>
          </p:cNvSpPr>
          <p:nvPr/>
        </p:nvSpPr>
        <p:spPr bwMode="auto">
          <a:xfrm>
            <a:off x="2135189" y="1508125"/>
            <a:ext cx="83534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020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81388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60775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840163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2973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7545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2117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6689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Определить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</a:p>
          <a:p>
            <a:pPr>
              <a:lnSpc>
                <a:spcPct val="85000"/>
              </a:lnSpc>
              <a:buClr>
                <a:srgbClr val="0000CC"/>
              </a:buClr>
              <a:buFontTx/>
              <a:buAutoNum type="arabicPeriod"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Суммарный расход сырья, топлива и трудовых ресурсов на выполнение производственной программы.</a:t>
            </a:r>
          </a:p>
          <a:p>
            <a:pPr>
              <a:lnSpc>
                <a:spcPct val="85000"/>
              </a:lnSpc>
              <a:buClr>
                <a:srgbClr val="0000CC"/>
              </a:buClr>
              <a:buFontTx/>
              <a:buAutoNum type="arabicPeriod"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Коэффициенты полных затрат сырья, топлива и труда на единицу продукции каждого цеха.</a:t>
            </a:r>
          </a:p>
          <a:p>
            <a:pPr>
              <a:lnSpc>
                <a:spcPct val="85000"/>
              </a:lnSpc>
              <a:buClr>
                <a:srgbClr val="0000CC"/>
              </a:buClr>
              <a:buFontTx/>
              <a:buAutoNum type="arabicPeriod"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Расход сырья, топлива и трудовых ресурсов по цехам.</a:t>
            </a:r>
          </a:p>
          <a:p>
            <a:pPr>
              <a:lnSpc>
                <a:spcPct val="85000"/>
              </a:lnSpc>
              <a:buClr>
                <a:srgbClr val="0000CC"/>
              </a:buClr>
              <a:buFontTx/>
              <a:buAutoNum type="arabicPeriod"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Производственные затраты в рублях по цехам.</a:t>
            </a:r>
          </a:p>
          <a:p>
            <a:pPr>
              <a:lnSpc>
                <a:spcPct val="85000"/>
              </a:lnSpc>
              <a:buClr>
                <a:srgbClr val="0000CC"/>
              </a:buClr>
              <a:buFontTx/>
              <a:buAutoNum type="arabicPeriod"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Себестоимость единицы конечной продукции.</a:t>
            </a:r>
          </a:p>
          <a:p>
            <a:pPr>
              <a:lnSpc>
                <a:spcPct val="85000"/>
              </a:lnSpc>
            </a:pP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Сделать краткий экономический анализ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54664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54665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54666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54669" name="Text Box 1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54670" name="Text Box 1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4A474A51-DE27-49A8-AC6C-81EA4070817D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54672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9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5568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55687" name="Text Box 7"/>
          <p:cNvSpPr txBox="1">
            <a:spLocks noChangeArrowheads="1"/>
          </p:cNvSpPr>
          <p:nvPr/>
        </p:nvSpPr>
        <p:spPr bwMode="auto">
          <a:xfrm>
            <a:off x="2136775" y="1517651"/>
            <a:ext cx="8064500" cy="523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19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020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81388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60775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840163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2973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7545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2117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6689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Решение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1.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Суммарный расход сырья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топлива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трудовых ресурсов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можно получить, умножив матрицу норм расхода на валовой выпуск продукции: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spcBef>
                <a:spcPct val="55000"/>
              </a:spcBef>
            </a:pP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сырье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“</a:t>
            </a:r>
            <a:r>
              <a:rPr lang="en-US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”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–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1102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сырье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“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”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–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752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ru-RU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топливо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–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16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55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,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,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чел.</a:t>
            </a:r>
            <a:r>
              <a:rPr lang="en-US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ч.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–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14120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55688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55689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55690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55692" name="Rectangle 12"/>
          <p:cNvSpPr>
            <a:spLocks noChangeArrowheads="1"/>
          </p:cNvSpPr>
          <p:nvPr/>
        </p:nvSpPr>
        <p:spPr bwMode="auto">
          <a:xfrm>
            <a:off x="1524001" y="2649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55693" name="Object 13"/>
          <p:cNvGraphicFramePr>
            <a:graphicFrameLocks noChangeAspect="1"/>
          </p:cNvGraphicFramePr>
          <p:nvPr/>
        </p:nvGraphicFramePr>
        <p:xfrm>
          <a:off x="2171700" y="3854451"/>
          <a:ext cx="78295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Формула" r:id="rId3" imgW="3390840" imgH="1104840" progId="Equation.3">
                  <p:embed/>
                </p:oleObj>
              </mc:Choice>
              <mc:Fallback>
                <p:oleObj name="Формула" r:id="rId3" imgW="339084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3854451"/>
                        <a:ext cx="7829550" cy="18319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697" name="Text Box 17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55698" name="Text Box 18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C00B0C6A-C76F-4F44-8D60-114899E92CDF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5570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39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6080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60807" name="Text Box 7"/>
          <p:cNvSpPr txBox="1">
            <a:spLocks noChangeArrowheads="1"/>
          </p:cNvSpPr>
          <p:nvPr/>
        </p:nvSpPr>
        <p:spPr bwMode="auto">
          <a:xfrm>
            <a:off x="2136776" y="1517651"/>
            <a:ext cx="8435975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2.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Найдем </a:t>
            </a:r>
            <a:r>
              <a:rPr lang="ru-RU" sz="3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расход сырья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топлива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 </a:t>
            </a:r>
            <a:r>
              <a:rPr lang="ru-RU" sz="3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труда </a:t>
            </a:r>
            <a:r>
              <a:rPr lang="en-US" sz="3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</a:t>
            </a:r>
            <a:r>
              <a:rPr lang="ru-RU" sz="3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на единицу конечного продукта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каждого </a:t>
            </a:r>
            <a:r>
              <a:rPr lang="en-US" sz="3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 </a:t>
            </a:r>
            <a:r>
              <a:rPr lang="ru-RU" sz="3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из цехов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  <a:endParaRPr lang="en-US" sz="30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endParaRPr lang="en-US" sz="30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endParaRPr lang="en-US" sz="30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endParaRPr lang="en-US" sz="30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endParaRPr lang="en-US" sz="30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Например, для изготовления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    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продукции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1-го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цеха необходимо затратить: </a:t>
            </a:r>
          </a:p>
          <a:p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1,98 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ед. </a:t>
            </a:r>
            <a:r>
              <a:rPr lang="ru-RU" sz="3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сырья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“</a:t>
            </a:r>
            <a:r>
              <a:rPr lang="ru-RU" sz="3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а</a:t>
            </a:r>
            <a:r>
              <a:rPr lang="en-US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”;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0,17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ед. </a:t>
            </a:r>
            <a:r>
              <a:rPr lang="ru-RU" sz="3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сырья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“</a:t>
            </a:r>
            <a:r>
              <a:rPr lang="ru-RU" sz="3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</a:t>
            </a:r>
            <a:r>
              <a:rPr lang="en-US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”;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</a:p>
          <a:p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2,52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ед. </a:t>
            </a:r>
            <a:r>
              <a:rPr lang="ru-RU" sz="3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топлива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15,2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чел.-ч.</a:t>
            </a:r>
            <a:endParaRPr lang="en-US" sz="3000" b="1" i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60808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60809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60810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60812" name="Rectangle 12"/>
          <p:cNvSpPr>
            <a:spLocks noChangeArrowheads="1"/>
          </p:cNvSpPr>
          <p:nvPr/>
        </p:nvSpPr>
        <p:spPr bwMode="auto">
          <a:xfrm>
            <a:off x="1524001" y="2649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60813" name="Object 13"/>
          <p:cNvGraphicFramePr>
            <a:graphicFrameLocks noChangeAspect="1"/>
          </p:cNvGraphicFramePr>
          <p:nvPr/>
        </p:nvGraphicFramePr>
        <p:xfrm>
          <a:off x="1731963" y="3059114"/>
          <a:ext cx="8748712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Формула" r:id="rId3" imgW="6019560" imgH="1104840" progId="Equation.3">
                  <p:embed/>
                </p:oleObj>
              </mc:Choice>
              <mc:Fallback>
                <p:oleObj name="Формула" r:id="rId3" imgW="601956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3059114"/>
                        <a:ext cx="8748712" cy="16351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0816" name="Text Box 16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60817" name="Text Box 17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85A8501D-FB4C-4357-9B3D-4CDB4C43A9C9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6081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9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6182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61831" name="Text Box 7"/>
          <p:cNvSpPr txBox="1">
            <a:spLocks noChangeArrowheads="1"/>
          </p:cNvSpPr>
          <p:nvPr/>
        </p:nvSpPr>
        <p:spPr bwMode="auto">
          <a:xfrm>
            <a:off x="2136776" y="1517651"/>
            <a:ext cx="795496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3.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Расход сырья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топлива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трудовых ресурсов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по каждому из цехов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получим из умножения их расходных норм на соответствующие валовые выпуски по цехам, т.е. получим следующую матрицу </a:t>
            </a: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  <a:endParaRPr lang="en-US" sz="40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61832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61833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61834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61836" name="Rectangle 12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61842" name="Text Box 18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61843" name="Text Box 19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717CE8FB-9A1F-4DB7-809E-A99207787EE5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61845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36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8230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2312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2313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2314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2315" name="Rectangle 11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82316" name="Object 12"/>
          <p:cNvGraphicFramePr>
            <a:graphicFrameLocks noChangeAspect="1"/>
          </p:cNvGraphicFramePr>
          <p:nvPr/>
        </p:nvGraphicFramePr>
        <p:xfrm>
          <a:off x="2162175" y="1736725"/>
          <a:ext cx="6877050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Формула" r:id="rId3" imgW="2920680" imgH="1180800" progId="Equation.3">
                  <p:embed/>
                </p:oleObj>
              </mc:Choice>
              <mc:Fallback>
                <p:oleObj name="Формула" r:id="rId3" imgW="292068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1736725"/>
                        <a:ext cx="6877050" cy="245268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2317" name="Object 13"/>
          <p:cNvGraphicFramePr>
            <a:graphicFrameLocks noChangeAspect="1"/>
          </p:cNvGraphicFramePr>
          <p:nvPr/>
        </p:nvGraphicFramePr>
        <p:xfrm>
          <a:off x="2424113" y="4184650"/>
          <a:ext cx="78486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Формула" r:id="rId5" imgW="5549760" imgH="1104840" progId="Equation.3">
                  <p:embed/>
                </p:oleObj>
              </mc:Choice>
              <mc:Fallback>
                <p:oleObj name="Формула" r:id="rId5" imgW="554976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4184650"/>
                        <a:ext cx="7848600" cy="17018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2320" name="Text Box 16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82321" name="Text Box 17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3F1F3646-5D9A-4C9E-8910-FE2CE5498EFD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8232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2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Матрицы и их виды</a:t>
            </a:r>
          </a:p>
        </p:txBody>
      </p:sp>
      <p:sp>
        <p:nvSpPr>
          <p:cNvPr id="27955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955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2135188" y="1444626"/>
            <a:ext cx="799306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Определение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Величина 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ru-RU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ru-RU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называется </a:t>
            </a: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размерностью</a:t>
            </a:r>
            <a:r>
              <a:rPr lang="ru-RU" sz="3600" b="1" i="1">
                <a:solidFill>
                  <a:srgbClr val="FF01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матрицы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ru-RU" sz="36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9571" name="Text Box 19"/>
          <p:cNvSpPr txBox="1">
            <a:spLocks noChangeArrowheads="1"/>
          </p:cNvSpPr>
          <p:nvPr/>
        </p:nvSpPr>
        <p:spPr bwMode="auto">
          <a:xfrm>
            <a:off x="2765426" y="2919413"/>
            <a:ext cx="85328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711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5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Виды матриц</a:t>
            </a:r>
            <a:r>
              <a:rPr lang="ru-RU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4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en-US" sz="44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572" name="Text Box 20"/>
          <p:cNvSpPr txBox="1">
            <a:spLocks noChangeArrowheads="1"/>
          </p:cNvSpPr>
          <p:nvPr/>
        </p:nvSpPr>
        <p:spPr bwMode="auto">
          <a:xfrm>
            <a:off x="2135188" y="3563938"/>
            <a:ext cx="7993062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1)</a:t>
            </a: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Если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ru-RU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ru-RU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т. е.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кол-во строк равно кол-ву столбцов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то матрица называется </a:t>
            </a: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квадратной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где        </a:t>
            </a: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400" b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11</a:t>
            </a: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,</a:t>
            </a:r>
            <a:r>
              <a:rPr lang="ru-RU" sz="4400" b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400" b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22</a:t>
            </a: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,</a:t>
            </a:r>
            <a:r>
              <a:rPr lang="ru-RU" sz="4400" b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…,</a:t>
            </a:r>
            <a:r>
              <a:rPr lang="ru-RU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400" b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nn</a:t>
            </a:r>
            <a:r>
              <a:rPr lang="en-US" sz="36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образуют главную диагональ матрицы.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79582" name="Text Box 30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279583" name="Text Box 31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078A9046-8735-4187-A21A-3CF02FDAFB71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3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6285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62855" name="Text Box 7"/>
          <p:cNvSpPr txBox="1">
            <a:spLocks noChangeArrowheads="1"/>
          </p:cNvSpPr>
          <p:nvPr/>
        </p:nvSpPr>
        <p:spPr bwMode="auto">
          <a:xfrm>
            <a:off x="2136775" y="1484313"/>
            <a:ext cx="80645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4.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Производственные расходы по цехам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составят: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Следовательно, производственные расходы соответственно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цехов 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       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5473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руб.,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8751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руб. и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20640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руб.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62856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62857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62858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62861" name="Rectangle 13"/>
          <p:cNvSpPr>
            <a:spLocks noChangeArrowheads="1"/>
          </p:cNvSpPr>
          <p:nvPr/>
        </p:nvSpPr>
        <p:spPr bwMode="auto">
          <a:xfrm>
            <a:off x="1524001" y="2649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62862" name="Object 14"/>
          <p:cNvGraphicFramePr>
            <a:graphicFrameLocks noChangeAspect="1"/>
          </p:cNvGraphicFramePr>
          <p:nvPr/>
        </p:nvGraphicFramePr>
        <p:xfrm>
          <a:off x="1641476" y="2673351"/>
          <a:ext cx="890746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Формула" r:id="rId3" imgW="6108480" imgH="1002960" progId="Equation.3">
                  <p:embed/>
                </p:oleObj>
              </mc:Choice>
              <mc:Fallback>
                <p:oleObj name="Формула" r:id="rId3" imgW="6108480" imgH="100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6" y="2673351"/>
                        <a:ext cx="8907463" cy="15843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2867" name="Text Box 19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62868" name="Text Box 20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91BF46AD-9A0F-40A6-A468-F9A977C42B27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62870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9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6387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63879" name="Text Box 7"/>
          <p:cNvSpPr txBox="1">
            <a:spLocks noChangeArrowheads="1"/>
          </p:cNvSpPr>
          <p:nvPr/>
        </p:nvSpPr>
        <p:spPr bwMode="auto">
          <a:xfrm>
            <a:off x="2136775" y="1517651"/>
            <a:ext cx="8064500" cy="531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020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81388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60775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840163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2973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7545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2117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6689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5.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Себестоимость единицы конечной продукции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составит: 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5000"/>
              </a:lnSpc>
            </a:pP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5000"/>
              </a:lnSpc>
            </a:pP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5000"/>
              </a:lnSpc>
            </a:pP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5000"/>
              </a:lnSpc>
            </a:pP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Следовательно, внутрипроизводственные затраты (себестоимость) на единицу товарной продукции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цехов соответственно равны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35,2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руб., 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           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59,6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руб. и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72,3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руб.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63880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63881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63882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63884" name="Rectangle 12"/>
          <p:cNvSpPr>
            <a:spLocks noChangeArrowheads="1"/>
          </p:cNvSpPr>
          <p:nvPr/>
        </p:nvSpPr>
        <p:spPr bwMode="auto">
          <a:xfrm>
            <a:off x="1524001" y="2649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63885" name="Object 13"/>
          <p:cNvGraphicFramePr>
            <a:graphicFrameLocks noChangeAspect="1"/>
          </p:cNvGraphicFramePr>
          <p:nvPr/>
        </p:nvGraphicFramePr>
        <p:xfrm>
          <a:off x="2020889" y="2530475"/>
          <a:ext cx="8150225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Формула" r:id="rId3" imgW="5587920" imgH="1104840" progId="Equation.3">
                  <p:embed/>
                </p:oleObj>
              </mc:Choice>
              <mc:Fallback>
                <p:oleObj name="Формула" r:id="rId3" imgW="558792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889" y="2530475"/>
                        <a:ext cx="8150225" cy="16335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3889" name="Text Box 17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63890" name="Text Box 18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7346CA8A-E926-44FE-B490-ED44D8D379A2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6389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8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7309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73095" name="Text Box 7"/>
          <p:cNvSpPr txBox="1">
            <a:spLocks noChangeArrowheads="1"/>
          </p:cNvSpPr>
          <p:nvPr/>
        </p:nvSpPr>
        <p:spPr bwMode="auto">
          <a:xfrm>
            <a:off x="2136775" y="1517651"/>
            <a:ext cx="8064500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Пример 3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Между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4-мя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отраслями существуют производственные связи, причем матрица технологических коэффициентов такова: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5000"/>
              </a:lnSpc>
            </a:pP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5000"/>
              </a:lnSpc>
            </a:pP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5000"/>
              </a:lnSpc>
            </a:pP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По плану намечается увеличение выпуска продукции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третьей отрасли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на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15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единиц.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Коэффициенты капиталоемкости продукции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в отраслях составляют соответственно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ru-RU" sz="36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30000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ru-RU" sz="36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40000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ru-RU" sz="36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25000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ru-RU" sz="36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</a:t>
            </a:r>
            <a:r>
              <a:rPr lang="ru-RU" sz="36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30000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Определить величины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прямых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сопряженных капиталовложений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73096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3097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3098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3100" name="Rectangle 12"/>
          <p:cNvSpPr>
            <a:spLocks noChangeArrowheads="1"/>
          </p:cNvSpPr>
          <p:nvPr/>
        </p:nvSpPr>
        <p:spPr bwMode="auto">
          <a:xfrm>
            <a:off x="1524001" y="2649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73101" name="Object 13"/>
          <p:cNvGraphicFramePr>
            <a:graphicFrameLocks noChangeAspect="1"/>
          </p:cNvGraphicFramePr>
          <p:nvPr/>
        </p:nvGraphicFramePr>
        <p:xfrm>
          <a:off x="6523038" y="2673351"/>
          <a:ext cx="3281362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Формула" r:id="rId3" imgW="2463480" imgH="1104840" progId="Equation.3">
                  <p:embed/>
                </p:oleObj>
              </mc:Choice>
              <mc:Fallback>
                <p:oleObj name="Формула" r:id="rId3" imgW="246348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2673351"/>
                        <a:ext cx="3281362" cy="15271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3105" name="Text Box 17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73106" name="Text Box 18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729990F4-DB40-491C-93B3-4462259262B3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7310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96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7411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74119" name="Text Box 7"/>
          <p:cNvSpPr txBox="1">
            <a:spLocks noChangeArrowheads="1"/>
          </p:cNvSpPr>
          <p:nvPr/>
        </p:nvSpPr>
        <p:spPr bwMode="auto">
          <a:xfrm>
            <a:off x="2136775" y="1517650"/>
            <a:ext cx="8064500" cy="467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Решение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Приращение выпуска продукции в отраслях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определяется по формуле:</a:t>
            </a:r>
          </a:p>
          <a:p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spcBef>
                <a:spcPct val="30000"/>
              </a:spcBef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Из записанного следует, что нам нужно вычислить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ru-RU" sz="4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13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А</a:t>
            </a:r>
            <a:r>
              <a:rPr lang="ru-RU" sz="4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23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А</a:t>
            </a:r>
            <a:r>
              <a:rPr lang="ru-RU" sz="4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33</a:t>
            </a:r>
            <a:r>
              <a:rPr lang="ru-RU" sz="4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А</a:t>
            </a:r>
            <a:r>
              <a:rPr lang="ru-RU" sz="4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43</a:t>
            </a:r>
            <a:r>
              <a:rPr lang="ru-RU" sz="4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ru-RU" sz="24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74120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4121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4122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4124" name="Rectangle 12"/>
          <p:cNvSpPr>
            <a:spLocks noChangeArrowheads="1"/>
          </p:cNvSpPr>
          <p:nvPr/>
        </p:nvSpPr>
        <p:spPr bwMode="auto">
          <a:xfrm>
            <a:off x="1524001" y="29633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4126" name="Rectangle 14"/>
          <p:cNvSpPr>
            <a:spLocks noChangeArrowheads="1"/>
          </p:cNvSpPr>
          <p:nvPr/>
        </p:nvSpPr>
        <p:spPr bwMode="auto">
          <a:xfrm>
            <a:off x="1524001" y="29633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4128" name="Rectangle 16"/>
          <p:cNvSpPr>
            <a:spLocks noChangeArrowheads="1"/>
          </p:cNvSpPr>
          <p:nvPr/>
        </p:nvSpPr>
        <p:spPr bwMode="auto">
          <a:xfrm>
            <a:off x="1524001" y="29633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74129" name="Object 17"/>
          <p:cNvGraphicFramePr>
            <a:graphicFrameLocks noChangeAspect="1"/>
          </p:cNvGraphicFramePr>
          <p:nvPr/>
        </p:nvGraphicFramePr>
        <p:xfrm>
          <a:off x="1712913" y="3829051"/>
          <a:ext cx="28448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Формула" r:id="rId3" imgW="1714320" imgH="596880" progId="Equation.3">
                  <p:embed/>
                </p:oleObj>
              </mc:Choice>
              <mc:Fallback>
                <p:oleObj name="Формула" r:id="rId3" imgW="171432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3829051"/>
                        <a:ext cx="2844800" cy="10255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4130" name="Object 18"/>
          <p:cNvGraphicFramePr>
            <a:graphicFrameLocks noChangeAspect="1"/>
          </p:cNvGraphicFramePr>
          <p:nvPr/>
        </p:nvGraphicFramePr>
        <p:xfrm>
          <a:off x="4633914" y="3829051"/>
          <a:ext cx="28860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name="Формула" r:id="rId5" imgW="1739880" imgH="596880" progId="Equation.3">
                  <p:embed/>
                </p:oleObj>
              </mc:Choice>
              <mc:Fallback>
                <p:oleObj name="Формула" r:id="rId5" imgW="173988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914" y="3829051"/>
                        <a:ext cx="2886075" cy="10255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4131" name="Object 19"/>
          <p:cNvGraphicFramePr>
            <a:graphicFrameLocks noChangeAspect="1"/>
          </p:cNvGraphicFramePr>
          <p:nvPr/>
        </p:nvGraphicFramePr>
        <p:xfrm>
          <a:off x="7600951" y="3829051"/>
          <a:ext cx="28606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name="Формула" r:id="rId7" imgW="1726920" imgH="596880" progId="Equation.3">
                  <p:embed/>
                </p:oleObj>
              </mc:Choice>
              <mc:Fallback>
                <p:oleObj name="Формула" r:id="rId7" imgW="172692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951" y="3829051"/>
                        <a:ext cx="2860675" cy="10255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4133" name="Rectangle 21"/>
          <p:cNvSpPr>
            <a:spLocks noChangeArrowheads="1"/>
          </p:cNvSpPr>
          <p:nvPr/>
        </p:nvSpPr>
        <p:spPr bwMode="auto">
          <a:xfrm>
            <a:off x="1524001" y="2649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4137" name="Text Box 25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74138" name="Text Box 26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DC5FE844-D6B6-4AF6-B723-A6AD8E550915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74140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52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7514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75143" name="Text Box 7"/>
          <p:cNvSpPr txBox="1">
            <a:spLocks noChangeArrowheads="1"/>
          </p:cNvSpPr>
          <p:nvPr/>
        </p:nvSpPr>
        <p:spPr bwMode="auto">
          <a:xfrm>
            <a:off x="2136776" y="1517650"/>
            <a:ext cx="8386763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Вычислим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</a:p>
          <a:p>
            <a:endParaRPr lang="ru-RU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endParaRPr lang="ru-RU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endParaRPr lang="ru-RU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endParaRPr lang="ru-RU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Определитель |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Е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–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А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| </a:t>
            </a:r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0,3096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≠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						  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∆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0,3096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Следовательно,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обратная матрица существует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3675147" name="Object 11"/>
          <p:cNvGraphicFramePr>
            <a:graphicFrameLocks noChangeAspect="1"/>
          </p:cNvGraphicFramePr>
          <p:nvPr/>
        </p:nvGraphicFramePr>
        <p:xfrm>
          <a:off x="1668464" y="2293939"/>
          <a:ext cx="8855075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Формула" r:id="rId3" imgW="7353000" imgH="1104840" progId="Equation.3">
                  <p:embed/>
                </p:oleObj>
              </mc:Choice>
              <mc:Fallback>
                <p:oleObj name="Формула" r:id="rId3" imgW="735300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4" y="2293939"/>
                        <a:ext cx="8855075" cy="14954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5150" name="Text Box 14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75151" name="Text Box 15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F6B1E5A2-06DD-43A2-9CFA-EECCBD0810C4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75153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8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7616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76167" name="Text Box 7"/>
          <p:cNvSpPr txBox="1">
            <a:spLocks noChangeArrowheads="1"/>
          </p:cNvSpPr>
          <p:nvPr/>
        </p:nvSpPr>
        <p:spPr bwMode="auto">
          <a:xfrm>
            <a:off x="2136775" y="1517650"/>
            <a:ext cx="81359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Вычислим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алгебраические дополнения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элементов матрицы (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Е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–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А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).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3676179" name="Object 19"/>
          <p:cNvGraphicFramePr>
            <a:graphicFrameLocks noChangeAspect="1"/>
          </p:cNvGraphicFramePr>
          <p:nvPr/>
        </p:nvGraphicFramePr>
        <p:xfrm>
          <a:off x="2143125" y="2630488"/>
          <a:ext cx="7835900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Формула" r:id="rId3" imgW="5117760" imgH="863280" progId="Equation.3">
                  <p:embed/>
                </p:oleObj>
              </mc:Choice>
              <mc:Fallback>
                <p:oleObj name="Формула" r:id="rId3" imgW="511776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630488"/>
                        <a:ext cx="7835900" cy="131286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180" name="Object 20"/>
          <p:cNvGraphicFramePr>
            <a:graphicFrameLocks noChangeAspect="1"/>
          </p:cNvGraphicFramePr>
          <p:nvPr/>
        </p:nvGraphicFramePr>
        <p:xfrm>
          <a:off x="2163764" y="4019551"/>
          <a:ext cx="4986337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name="Формула" r:id="rId5" imgW="3377880" imgH="863280" progId="Equation.3">
                  <p:embed/>
                </p:oleObj>
              </mc:Choice>
              <mc:Fallback>
                <p:oleObj name="Формула" r:id="rId5" imgW="33778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4" y="4019551"/>
                        <a:ext cx="4986337" cy="12858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181" name="Object 21"/>
          <p:cNvGraphicFramePr>
            <a:graphicFrameLocks noChangeAspect="1"/>
          </p:cNvGraphicFramePr>
          <p:nvPr/>
        </p:nvGraphicFramePr>
        <p:xfrm>
          <a:off x="1787526" y="5373689"/>
          <a:ext cx="4175125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Формула" r:id="rId7" imgW="3060360" imgH="863280" progId="Equation.3">
                  <p:embed/>
                </p:oleObj>
              </mc:Choice>
              <mc:Fallback>
                <p:oleObj name="Формула" r:id="rId7" imgW="306036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6" y="5373689"/>
                        <a:ext cx="4175125" cy="120808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182" name="Object 22"/>
          <p:cNvGraphicFramePr>
            <a:graphicFrameLocks noChangeAspect="1"/>
          </p:cNvGraphicFramePr>
          <p:nvPr/>
        </p:nvGraphicFramePr>
        <p:xfrm>
          <a:off x="6029326" y="5373689"/>
          <a:ext cx="4384675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Формула" r:id="rId9" imgW="3213000" imgH="863280" progId="Equation.3">
                  <p:embed/>
                </p:oleObj>
              </mc:Choice>
              <mc:Fallback>
                <p:oleObj name="Формула" r:id="rId9" imgW="32130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6" y="5373689"/>
                        <a:ext cx="4384675" cy="120808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185" name="Text Box 25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76186" name="Text Box 26"/>
          <p:cNvSpPr txBox="1">
            <a:spLocks noChangeArrowheads="1"/>
          </p:cNvSpPr>
          <p:nvPr/>
        </p:nvSpPr>
        <p:spPr bwMode="auto">
          <a:xfrm>
            <a:off x="9120189" y="15876"/>
            <a:ext cx="15128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67E4202C-79B2-4862-A736-3BF04702059A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7618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43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7718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77191" name="Text Box 7"/>
          <p:cNvSpPr txBox="1">
            <a:spLocks noChangeArrowheads="1"/>
          </p:cNvSpPr>
          <p:nvPr/>
        </p:nvSpPr>
        <p:spPr bwMode="auto">
          <a:xfrm>
            <a:off x="2136775" y="1517650"/>
            <a:ext cx="806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Отсюда,</a:t>
            </a: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endParaRPr lang="en-US" sz="36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77192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7193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7194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7196" name="Rectangle 12"/>
          <p:cNvSpPr>
            <a:spLocks noChangeArrowheads="1"/>
          </p:cNvSpPr>
          <p:nvPr/>
        </p:nvSpPr>
        <p:spPr bwMode="auto">
          <a:xfrm>
            <a:off x="1524001" y="2972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7198" name="Rectangle 14"/>
          <p:cNvSpPr>
            <a:spLocks noChangeArrowheads="1"/>
          </p:cNvSpPr>
          <p:nvPr/>
        </p:nvSpPr>
        <p:spPr bwMode="auto">
          <a:xfrm>
            <a:off x="1524001" y="2972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7200" name="Rectangle 16"/>
          <p:cNvSpPr>
            <a:spLocks noChangeArrowheads="1"/>
          </p:cNvSpPr>
          <p:nvPr/>
        </p:nvSpPr>
        <p:spPr bwMode="auto">
          <a:xfrm>
            <a:off x="1524001" y="2972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7202" name="Rectangle 18"/>
          <p:cNvSpPr>
            <a:spLocks noChangeArrowheads="1"/>
          </p:cNvSpPr>
          <p:nvPr/>
        </p:nvSpPr>
        <p:spPr bwMode="auto">
          <a:xfrm>
            <a:off x="1524001" y="2972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77203" name="Object 19"/>
          <p:cNvGraphicFramePr>
            <a:graphicFrameLocks noChangeAspect="1"/>
          </p:cNvGraphicFramePr>
          <p:nvPr/>
        </p:nvGraphicFramePr>
        <p:xfrm>
          <a:off x="2171700" y="2138363"/>
          <a:ext cx="58689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Формула" r:id="rId3" imgW="2603160" imgH="571320" progId="Equation.3">
                  <p:embed/>
                </p:oleObj>
              </mc:Choice>
              <mc:Fallback>
                <p:oleObj name="Формула" r:id="rId3" imgW="260316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138363"/>
                        <a:ext cx="5868988" cy="10414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7204" name="Object 20"/>
          <p:cNvGraphicFramePr>
            <a:graphicFrameLocks noChangeAspect="1"/>
          </p:cNvGraphicFramePr>
          <p:nvPr/>
        </p:nvGraphicFramePr>
        <p:xfrm>
          <a:off x="2171700" y="3297238"/>
          <a:ext cx="58689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" name="Формула" r:id="rId5" imgW="2628720" imgH="571320" progId="Equation.3">
                  <p:embed/>
                </p:oleObj>
              </mc:Choice>
              <mc:Fallback>
                <p:oleObj name="Формула" r:id="rId5" imgW="26287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3297238"/>
                        <a:ext cx="5868988" cy="10414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7205" name="Object 21"/>
          <p:cNvGraphicFramePr>
            <a:graphicFrameLocks noChangeAspect="1"/>
          </p:cNvGraphicFramePr>
          <p:nvPr/>
        </p:nvGraphicFramePr>
        <p:xfrm>
          <a:off x="2171700" y="4452938"/>
          <a:ext cx="58689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Формула" r:id="rId7" imgW="2603160" imgH="571320" progId="Equation.3">
                  <p:embed/>
                </p:oleObj>
              </mc:Choice>
              <mc:Fallback>
                <p:oleObj name="Формула" r:id="rId7" imgW="260316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4452938"/>
                        <a:ext cx="5868988" cy="10414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7206" name="Object 22"/>
          <p:cNvGraphicFramePr>
            <a:graphicFrameLocks noChangeAspect="1"/>
          </p:cNvGraphicFramePr>
          <p:nvPr/>
        </p:nvGraphicFramePr>
        <p:xfrm>
          <a:off x="2171700" y="5616575"/>
          <a:ext cx="58689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" name="Формула" r:id="rId9" imgW="2616120" imgH="571320" progId="Equation.3">
                  <p:embed/>
                </p:oleObj>
              </mc:Choice>
              <mc:Fallback>
                <p:oleObj name="Формула" r:id="rId9" imgW="26161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5616575"/>
                        <a:ext cx="5868988" cy="10414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7209" name="Text Box 25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77210" name="Text Box 26"/>
          <p:cNvSpPr txBox="1">
            <a:spLocks noChangeArrowheads="1"/>
          </p:cNvSpPr>
          <p:nvPr/>
        </p:nvSpPr>
        <p:spPr bwMode="auto">
          <a:xfrm>
            <a:off x="9120189" y="15876"/>
            <a:ext cx="15128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37D31D5A-AB0C-4646-A33F-34C7F45D1B96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77212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0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7821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78215" name="Text Box 7"/>
          <p:cNvSpPr txBox="1">
            <a:spLocks noChangeArrowheads="1"/>
          </p:cNvSpPr>
          <p:nvPr/>
        </p:nvSpPr>
        <p:spPr bwMode="auto">
          <a:xfrm>
            <a:off x="2136775" y="1489075"/>
            <a:ext cx="806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Теперь вычислим:</a:t>
            </a: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78216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8217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8218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8220" name="Rectangle 12"/>
          <p:cNvSpPr>
            <a:spLocks noChangeArrowheads="1"/>
          </p:cNvSpPr>
          <p:nvPr/>
        </p:nvSpPr>
        <p:spPr bwMode="auto">
          <a:xfrm>
            <a:off x="1524001" y="2972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8222" name="Rectangle 14"/>
          <p:cNvSpPr>
            <a:spLocks noChangeArrowheads="1"/>
          </p:cNvSpPr>
          <p:nvPr/>
        </p:nvSpPr>
        <p:spPr bwMode="auto">
          <a:xfrm>
            <a:off x="1524001" y="2972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8224" name="Rectangle 16"/>
          <p:cNvSpPr>
            <a:spLocks noChangeArrowheads="1"/>
          </p:cNvSpPr>
          <p:nvPr/>
        </p:nvSpPr>
        <p:spPr bwMode="auto">
          <a:xfrm>
            <a:off x="1524001" y="2972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78225" name="Object 17"/>
          <p:cNvGraphicFramePr>
            <a:graphicFrameLocks noChangeAspect="1"/>
          </p:cNvGraphicFramePr>
          <p:nvPr/>
        </p:nvGraphicFramePr>
        <p:xfrm>
          <a:off x="2170114" y="2168526"/>
          <a:ext cx="6135687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Формула" r:id="rId3" imgW="2260440" imgH="558720" progId="Equation.3">
                  <p:embed/>
                </p:oleObj>
              </mc:Choice>
              <mc:Fallback>
                <p:oleObj name="Формула" r:id="rId3" imgW="22604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4" y="2168526"/>
                        <a:ext cx="6135687" cy="137636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8226" name="Object 18"/>
          <p:cNvGraphicFramePr>
            <a:graphicFrameLocks noChangeAspect="1"/>
          </p:cNvGraphicFramePr>
          <p:nvPr/>
        </p:nvGraphicFramePr>
        <p:xfrm>
          <a:off x="2170114" y="3689351"/>
          <a:ext cx="6135687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Формула" r:id="rId5" imgW="2273040" imgH="558720" progId="Equation.3">
                  <p:embed/>
                </p:oleObj>
              </mc:Choice>
              <mc:Fallback>
                <p:oleObj name="Формула" r:id="rId5" imgW="22730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4" y="3689351"/>
                        <a:ext cx="6135687" cy="137636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8227" name="Object 19"/>
          <p:cNvGraphicFramePr>
            <a:graphicFrameLocks noChangeAspect="1"/>
          </p:cNvGraphicFramePr>
          <p:nvPr/>
        </p:nvGraphicFramePr>
        <p:xfrm>
          <a:off x="2173289" y="5221288"/>
          <a:ext cx="6129337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Формула" r:id="rId7" imgW="2374560" imgH="558720" progId="Equation.3">
                  <p:embed/>
                </p:oleObj>
              </mc:Choice>
              <mc:Fallback>
                <p:oleObj name="Формула" r:id="rId7" imgW="23745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9" y="5221288"/>
                        <a:ext cx="6129337" cy="137636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8230" name="Text Box 22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78231" name="Text Box 23"/>
          <p:cNvSpPr txBox="1">
            <a:spLocks noChangeArrowheads="1"/>
          </p:cNvSpPr>
          <p:nvPr/>
        </p:nvSpPr>
        <p:spPr bwMode="auto">
          <a:xfrm>
            <a:off x="9120189" y="15876"/>
            <a:ext cx="15128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3D910E0F-2C1A-4403-A450-CE841C66D293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78233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2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67923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79239" name="Text Box 7"/>
          <p:cNvSpPr txBox="1">
            <a:spLocks noChangeArrowheads="1"/>
          </p:cNvSpPr>
          <p:nvPr/>
        </p:nvSpPr>
        <p:spPr bwMode="auto">
          <a:xfrm>
            <a:off x="2136776" y="1517650"/>
            <a:ext cx="8315325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3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Прямые капиталовложения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составят:</a:t>
            </a:r>
          </a:p>
          <a:p>
            <a:pPr>
              <a:lnSpc>
                <a:spcPct val="110000"/>
              </a:lnSpc>
            </a:pPr>
            <a:r>
              <a:rPr lang="ru-RU" sz="3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</a:t>
            </a:r>
            <a:r>
              <a:rPr lang="ru-RU" sz="3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15</a:t>
            </a:r>
            <a:r>
              <a:rPr lang="en-US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25000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375000 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(руб.) </a:t>
            </a:r>
            <a:endParaRPr lang="en-US" sz="30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ru-RU" sz="3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Сопряженные капиталовложения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составят:</a:t>
            </a:r>
          </a:p>
          <a:p>
            <a:pPr>
              <a:lnSpc>
                <a:spcPct val="110000"/>
              </a:lnSpc>
            </a:pP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</a:t>
            </a:r>
            <a:r>
              <a:rPr lang="ru-RU" sz="3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en-US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ru-RU" sz="3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 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∆</a:t>
            </a:r>
            <a:r>
              <a:rPr lang="en-US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Q</a:t>
            </a:r>
            <a:r>
              <a:rPr lang="en-US" sz="3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en-US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4,320</a:t>
            </a:r>
            <a:r>
              <a:rPr lang="en-US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30000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129600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(руб.) </a:t>
            </a:r>
          </a:p>
          <a:p>
            <a:pPr>
              <a:lnSpc>
                <a:spcPct val="110000"/>
              </a:lnSpc>
            </a:pP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</a:t>
            </a:r>
            <a:r>
              <a:rPr lang="ru-RU" sz="3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en-US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ru-RU" sz="3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 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∆</a:t>
            </a:r>
            <a:r>
              <a:rPr lang="en-US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Q</a:t>
            </a:r>
            <a:r>
              <a:rPr lang="ru-RU" sz="3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en-US" sz="3000" b="1" i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7,940</a:t>
            </a:r>
            <a:r>
              <a:rPr lang="en-US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40000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317600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(руб.) </a:t>
            </a:r>
          </a:p>
          <a:p>
            <a:pPr>
              <a:lnSpc>
                <a:spcPct val="110000"/>
              </a:lnSpc>
            </a:pP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</a:t>
            </a:r>
            <a:r>
              <a:rPr lang="ru-RU" sz="3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en-US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ru-RU" sz="3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 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∆</a:t>
            </a:r>
            <a:r>
              <a:rPr lang="en-US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Q</a:t>
            </a:r>
            <a:r>
              <a:rPr lang="ru-RU" sz="3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</a:t>
            </a:r>
            <a:r>
              <a:rPr lang="en-US" sz="3000" b="1" i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0,953</a:t>
            </a:r>
            <a:r>
              <a:rPr lang="ru-RU" sz="3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30000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28590</a:t>
            </a:r>
            <a:r>
              <a:rPr 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(руб.)</a:t>
            </a:r>
            <a:endParaRPr lang="en-US" sz="30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ru-RU" sz="3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Сумма сопряженных капиталовложений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129600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+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317600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+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28590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475790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(руб.)</a:t>
            </a:r>
            <a:endParaRPr lang="en-US" sz="30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79240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9241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9242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79245" name="Text Box 1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79246" name="Text Box 14"/>
          <p:cNvSpPr txBox="1">
            <a:spLocks noChangeArrowheads="1"/>
          </p:cNvSpPr>
          <p:nvPr/>
        </p:nvSpPr>
        <p:spPr bwMode="auto">
          <a:xfrm>
            <a:off x="9120189" y="15876"/>
            <a:ext cx="15128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55BCBFB6-E6ED-4DA7-800F-A99E71793BEE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79248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993775"/>
            <a:ext cx="8532812" cy="941388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13.</a:t>
            </a:r>
            <a:r>
              <a:rPr lang="ru-RU" sz="36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>
                <a:solidFill>
                  <a:srgbClr val="00B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Однородная система  линейных уравнений</a:t>
            </a:r>
          </a:p>
        </p:txBody>
      </p:sp>
      <p:sp>
        <p:nvSpPr>
          <p:cNvPr id="5325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135188" y="1878013"/>
            <a:ext cx="80645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19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Система линейных уравнений называется </a:t>
            </a:r>
            <a:r>
              <a:rPr lang="ru-R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однородной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если все свободные члены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нулевые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  <a:endParaRPr lang="en-US" sz="4000" b="1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2951164" y="3333751"/>
          <a:ext cx="628967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" name="Формула" r:id="rId3" imgW="3174840" imgH="1231560" progId="Equation.3">
                  <p:embed/>
                </p:oleObj>
              </mc:Choice>
              <mc:Fallback>
                <p:oleObj name="Формула" r:id="rId3" imgW="3174840" imgH="1231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4" y="3333751"/>
                        <a:ext cx="6289675" cy="24098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208214" y="5773739"/>
            <a:ext cx="7991475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19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Однородная система всегда 				       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совместна</a:t>
            </a:r>
            <a:r>
              <a:rPr lang="ru-RU" sz="32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(и определена)</a:t>
            </a:r>
            <a:endParaRPr lang="en-US" sz="4000" b="1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9120189" y="15876"/>
            <a:ext cx="15128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08A98A6F-DF14-4EF9-8F62-9A4DC3B57D8A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326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9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Матрицы и их виды</a:t>
            </a:r>
          </a:p>
        </p:txBody>
      </p:sp>
      <p:sp>
        <p:nvSpPr>
          <p:cNvPr id="75162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162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751623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1626" name="Text Box 10"/>
          <p:cNvSpPr txBox="1">
            <a:spLocks noChangeArrowheads="1"/>
          </p:cNvSpPr>
          <p:nvPr/>
        </p:nvSpPr>
        <p:spPr bwMode="auto">
          <a:xfrm>
            <a:off x="2135188" y="1538288"/>
            <a:ext cx="7993062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5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2)</a:t>
            </a: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Если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все элементы</a:t>
            </a: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матрицы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нулевые</a:t>
            </a: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то матрица называется </a:t>
            </a: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нулевой</a:t>
            </a: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51627" name="Text Box 11"/>
          <p:cNvSpPr txBox="1">
            <a:spLocks noChangeArrowheads="1"/>
          </p:cNvSpPr>
          <p:nvPr/>
        </p:nvSpPr>
        <p:spPr bwMode="auto">
          <a:xfrm>
            <a:off x="2135188" y="3563938"/>
            <a:ext cx="7993062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5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3)</a:t>
            </a: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Если матрица содержит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одну строку</a:t>
            </a: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то она называется </a:t>
            </a: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матрицей – строкой</a:t>
            </a: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51628" name="Text Box 12"/>
          <p:cNvSpPr txBox="1">
            <a:spLocks noChangeArrowheads="1"/>
          </p:cNvSpPr>
          <p:nvPr/>
        </p:nvSpPr>
        <p:spPr bwMode="auto">
          <a:xfrm>
            <a:off x="1524000" y="5591175"/>
            <a:ext cx="91440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4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Например</a:t>
            </a:r>
            <a:r>
              <a:rPr lang="ru-RU" sz="4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 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 (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11</a:t>
            </a: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,</a:t>
            </a:r>
            <a:r>
              <a:rPr lang="en-US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12</a:t>
            </a: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,</a:t>
            </a:r>
            <a:r>
              <a:rPr lang="en-US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…</a:t>
            </a: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,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a</a:t>
            </a:r>
            <a:r>
              <a:rPr lang="en-US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1n</a:t>
            </a:r>
            <a:r>
              <a:rPr lang="en-US" sz="4800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751632" name="Text Box 16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751633" name="Text Box 17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6BB5DB9B-988B-41B8-ACB9-1BB6E288DCF4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4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13.</a:t>
            </a:r>
            <a:r>
              <a:rPr lang="ru-RU" sz="2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>
                <a:solidFill>
                  <a:srgbClr val="00B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Однородная система линейных уравнений</a:t>
            </a:r>
          </a:p>
        </p:txBody>
      </p:sp>
      <p:sp>
        <p:nvSpPr>
          <p:cNvPr id="46490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4905" name="Text Box 9"/>
          <p:cNvSpPr txBox="1">
            <a:spLocks noChangeArrowheads="1"/>
          </p:cNvSpPr>
          <p:nvPr/>
        </p:nvSpPr>
        <p:spPr bwMode="auto">
          <a:xfrm>
            <a:off x="2135188" y="1484314"/>
            <a:ext cx="7993062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5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Определение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Решение при котором </a:t>
            </a:r>
            <a:r>
              <a:rPr lang="ru-RU" sz="44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все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значения неизвестных </a:t>
            </a:r>
            <a:r>
              <a:rPr lang="ru-RU" sz="44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равны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называется </a:t>
            </a:r>
            <a:r>
              <a:rPr lang="ru-RU" sz="5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нулевым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(или </a:t>
            </a:r>
            <a:r>
              <a:rPr lang="ru-RU" sz="5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тривиальным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). </a:t>
            </a:r>
          </a:p>
        </p:txBody>
      </p:sp>
      <p:sp>
        <p:nvSpPr>
          <p:cNvPr id="464912" name="Text Box 16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64913" name="Text Box 17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63E6F4E9-AFC2-4643-8754-9DE1B15CDB87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649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4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4150" name="Text Box 6"/>
          <p:cNvSpPr txBox="1">
            <a:spLocks noChangeArrowheads="1"/>
          </p:cNvSpPr>
          <p:nvPr/>
        </p:nvSpPr>
        <p:spPr bwMode="auto">
          <a:xfrm>
            <a:off x="2135188" y="1484313"/>
            <a:ext cx="7993062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5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Определение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Решение при котором </a:t>
            </a:r>
            <a:r>
              <a:rPr lang="ru-RU" sz="44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хотя бы одно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значение неизвестной </a:t>
            </a:r>
            <a:r>
              <a:rPr lang="ru-RU" sz="44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отлично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от </a:t>
            </a: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называется </a:t>
            </a:r>
            <a:r>
              <a:rPr lang="ru-RU" sz="5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ненулевым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(или </a:t>
            </a:r>
            <a:r>
              <a:rPr lang="ru-RU" sz="5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нетривиальным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).</a:t>
            </a:r>
          </a:p>
        </p:txBody>
      </p:sp>
      <p:sp>
        <p:nvSpPr>
          <p:cNvPr id="774160" name="Rectangle 16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  <a:noFill/>
          <a:ln/>
        </p:spPr>
        <p:txBody>
          <a:bodyPr/>
          <a:lstStyle/>
          <a:p>
            <a:r>
              <a:rPr lang="en-US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13.</a:t>
            </a:r>
            <a:r>
              <a:rPr lang="ru-RU" sz="2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>
                <a:solidFill>
                  <a:srgbClr val="00B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Однородная система линейных уравнений</a:t>
            </a:r>
          </a:p>
        </p:txBody>
      </p:sp>
      <p:sp>
        <p:nvSpPr>
          <p:cNvPr id="774161" name="Text Box 17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774162" name="Text Box 18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BD61503E-6609-4794-9EEA-951ECC398C49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74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0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13.</a:t>
            </a:r>
            <a:r>
              <a:rPr lang="ru-RU" sz="2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>
                <a:solidFill>
                  <a:srgbClr val="00B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Однородная система линейных уравнений</a:t>
            </a:r>
          </a:p>
        </p:txBody>
      </p:sp>
      <p:sp>
        <p:nvSpPr>
          <p:cNvPr id="46694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6950" name="Text Box 6"/>
          <p:cNvSpPr txBox="1">
            <a:spLocks noChangeArrowheads="1"/>
          </p:cNvSpPr>
          <p:nvPr/>
        </p:nvSpPr>
        <p:spPr bwMode="auto">
          <a:xfrm>
            <a:off x="2135188" y="1484313"/>
            <a:ext cx="8532812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19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Однородная система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всегда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имеет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тривиальное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решение. </a:t>
            </a:r>
          </a:p>
          <a:p>
            <a:pPr eaLnBrk="1" hangingPunct="1"/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Возникает вопрос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 существовании</a:t>
            </a:r>
            <a:r>
              <a:rPr lang="ru-RU" sz="3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нетривиального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решения:</a:t>
            </a:r>
            <a:endParaRPr lang="en-US" sz="4400" b="1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66952" name="Text Box 8"/>
          <p:cNvSpPr txBox="1">
            <a:spLocks noChangeArrowheads="1"/>
          </p:cNvSpPr>
          <p:nvPr/>
        </p:nvSpPr>
        <p:spPr bwMode="auto">
          <a:xfrm>
            <a:off x="2181226" y="3595689"/>
            <a:ext cx="85693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70188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49575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28963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0835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65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227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79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37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5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1)</a:t>
            </a:r>
            <a:r>
              <a:rPr lang="ru-RU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en-US" sz="5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r</a:t>
            </a:r>
            <a:r>
              <a:rPr lang="en-US" sz="5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en-US" sz="5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5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тогда система имеет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единственное тривиальное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решение.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66953" name="Text Box 9"/>
          <p:cNvSpPr txBox="1">
            <a:spLocks noChangeArrowheads="1"/>
          </p:cNvSpPr>
          <p:nvPr/>
        </p:nvSpPr>
        <p:spPr bwMode="auto">
          <a:xfrm>
            <a:off x="1820863" y="4868864"/>
            <a:ext cx="8532812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70188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49575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28963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0835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65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227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79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37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2)</a:t>
            </a:r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r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&lt;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тогда система имеет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множество</a:t>
            </a:r>
            <a:r>
              <a:rPr lang="ru-RU" sz="32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решений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одно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из которых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тривиальное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а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остальные нетривиальные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66956" name="Text Box 12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66957" name="Text Box 13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A701F56C-60EA-4B1D-A794-3E847AE35261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66959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5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13.</a:t>
            </a:r>
            <a:r>
              <a:rPr lang="ru-RU" sz="2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>
                <a:solidFill>
                  <a:srgbClr val="00B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Однородная система линейных уравнений</a:t>
            </a:r>
          </a:p>
        </p:txBody>
      </p:sp>
      <p:sp>
        <p:nvSpPr>
          <p:cNvPr id="46899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8998" name="Text Box 6"/>
          <p:cNvSpPr txBox="1">
            <a:spLocks noChangeArrowheads="1"/>
          </p:cNvSpPr>
          <p:nvPr/>
        </p:nvSpPr>
        <p:spPr bwMode="auto">
          <a:xfrm>
            <a:off x="2135188" y="1484313"/>
            <a:ext cx="7993062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19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Для однородной системы верны следующие </a:t>
            </a:r>
            <a:r>
              <a:rPr lang="ru-RU" sz="4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теоремы</a:t>
            </a: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</a:p>
          <a:p>
            <a:pPr eaLnBrk="1" hangingPunct="1"/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1)</a:t>
            </a: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Система </a:t>
            </a:r>
            <a:r>
              <a:rPr lang="ru-RU" sz="44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имеет</a:t>
            </a:r>
            <a:r>
              <a:rPr lang="ru-RU" sz="44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4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нетривиальное</a:t>
            </a: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решение, тогда и только тогда, когда </a:t>
            </a:r>
            <a:r>
              <a:rPr lang="ru-RU" sz="44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ранг</a:t>
            </a: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матрицы </a:t>
            </a:r>
            <a:r>
              <a:rPr lang="ru-RU" sz="44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меньше</a:t>
            </a: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числа </a:t>
            </a:r>
            <a:r>
              <a:rPr lang="ru-RU" sz="44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неизвестных</a:t>
            </a: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4400" b="1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69004" name="Text Box 12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69005" name="Text Box 13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572DF007-ECC9-41E6-B245-0CE5CD7DEC18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69007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6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13.</a:t>
            </a:r>
            <a:r>
              <a:rPr lang="ru-RU" sz="2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>
                <a:solidFill>
                  <a:srgbClr val="00B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Однородная система линейных уравнений</a:t>
            </a:r>
          </a:p>
        </p:txBody>
      </p:sp>
      <p:sp>
        <p:nvSpPr>
          <p:cNvPr id="77619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6200" name="Text Box 8"/>
          <p:cNvSpPr txBox="1">
            <a:spLocks noChangeArrowheads="1"/>
          </p:cNvSpPr>
          <p:nvPr/>
        </p:nvSpPr>
        <p:spPr bwMode="auto">
          <a:xfrm>
            <a:off x="2135189" y="1493838"/>
            <a:ext cx="8281987" cy="297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70188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49575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28963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0835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65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227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79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37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ru-RU" sz="5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2)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Система </a:t>
            </a:r>
            <a:r>
              <a:rPr lang="en-US" sz="5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линейных уравнений с </a:t>
            </a:r>
            <a:r>
              <a:rPr lang="en-US" sz="5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неизвестными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имеет нетривиальное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решение, если её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главный определитель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отличен от </a:t>
            </a: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76201" name="Text Box 9"/>
          <p:cNvSpPr txBox="1">
            <a:spLocks noChangeArrowheads="1"/>
          </p:cNvSpPr>
          <p:nvPr/>
        </p:nvSpPr>
        <p:spPr bwMode="auto">
          <a:xfrm>
            <a:off x="2135189" y="4402138"/>
            <a:ext cx="8010525" cy="233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70188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49575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28963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0835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65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227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79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37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5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3)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Если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число уравнений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однородной системы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меньше числа неизвестных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то система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имеет нетривиальное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решение.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76204" name="Text Box 12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776205" name="Text Box 13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77C76330-254D-4D41-93E6-FCCFF780D1DE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76207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2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11" name="Text Box 11"/>
          <p:cNvSpPr txBox="1">
            <a:spLocks noChangeArrowheads="1"/>
          </p:cNvSpPr>
          <p:nvPr/>
        </p:nvSpPr>
        <p:spPr bwMode="auto">
          <a:xfrm>
            <a:off x="2135189" y="1546225"/>
            <a:ext cx="8326437" cy="18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4)</a:t>
            </a:r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Если матрица содержит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один столбец</a:t>
            </a:r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то она называется    </a:t>
            </a:r>
            <a:r>
              <a:rPr lang="ru-RU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матрицей – столбцом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40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Матрицы и их виды</a:t>
            </a:r>
          </a:p>
        </p:txBody>
      </p:sp>
      <p:sp>
        <p:nvSpPr>
          <p:cNvPr id="28160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160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81607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359025" y="3454401"/>
            <a:ext cx="364648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4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Например</a:t>
            </a:r>
            <a:r>
              <a:rPr lang="ru-RU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  <a:endParaRPr lang="en-US" sz="4400" b="1" i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281613" name="Object 13"/>
          <p:cNvGraphicFramePr>
            <a:graphicFrameLocks noChangeAspect="1"/>
          </p:cNvGraphicFramePr>
          <p:nvPr/>
        </p:nvGraphicFramePr>
        <p:xfrm>
          <a:off x="5781675" y="3457576"/>
          <a:ext cx="4679950" cy="321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Формула" r:id="rId4" imgW="1218960" imgH="1307880" progId="Equation.3">
                  <p:embed/>
                </p:oleObj>
              </mc:Choice>
              <mc:Fallback>
                <p:oleObj name="Формула" r:id="rId4" imgW="1218960" imgH="1307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3457576"/>
                        <a:ext cx="4679950" cy="321151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20" name="Text Box 20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281621" name="Text Box 21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C429AA78-C839-4A66-8E12-CB7D73984D35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7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7" name="Rectangle 3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Матрицы и их виды</a:t>
            </a:r>
          </a:p>
        </p:txBody>
      </p:sp>
      <p:sp>
        <p:nvSpPr>
          <p:cNvPr id="753669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367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753671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3672" name="Text Box 8"/>
          <p:cNvSpPr txBox="1">
            <a:spLocks noChangeArrowheads="1"/>
          </p:cNvSpPr>
          <p:nvPr/>
        </p:nvSpPr>
        <p:spPr bwMode="auto">
          <a:xfrm>
            <a:off x="2135188" y="1573213"/>
            <a:ext cx="8362950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5)</a:t>
            </a: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Квадратная матрица все элементы которой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нулевые</a:t>
            </a: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кроме</a:t>
            </a:r>
            <a:r>
              <a:rPr lang="ru-RU" sz="36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элементов главной диагонали</a:t>
            </a: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называется </a:t>
            </a: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диагональной матрицей</a:t>
            </a: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753675" name="Object 11"/>
          <p:cNvGraphicFramePr>
            <a:graphicFrameLocks noChangeAspect="1"/>
          </p:cNvGraphicFramePr>
          <p:nvPr/>
        </p:nvGraphicFramePr>
        <p:xfrm>
          <a:off x="5033964" y="3906838"/>
          <a:ext cx="5392737" cy="270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Формула" r:id="rId4" imgW="2400120" imgH="1041120" progId="Equation.3">
                  <p:embed/>
                </p:oleObj>
              </mc:Choice>
              <mc:Fallback>
                <p:oleObj name="Формула" r:id="rId4" imgW="240012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4" y="3906838"/>
                        <a:ext cx="5392737" cy="270351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3676" name="Text Box 12"/>
          <p:cNvSpPr txBox="1">
            <a:spLocks noChangeArrowheads="1"/>
          </p:cNvSpPr>
          <p:nvPr/>
        </p:nvSpPr>
        <p:spPr bwMode="auto">
          <a:xfrm>
            <a:off x="2135188" y="3833814"/>
            <a:ext cx="2970212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Например</a:t>
            </a: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  <a:endParaRPr lang="en-US" sz="3600" b="1" i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53680" name="Text Box 16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753681" name="Text Box 17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5C1F2577-3A32-42DE-9776-9C84F11C297A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39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2063750" y="1557338"/>
            <a:ext cx="8128000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6)</a:t>
            </a: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Диагональная матрица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все</a:t>
            </a: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элементы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главной диагонали</a:t>
            </a: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которой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равны</a:t>
            </a: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6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называется</a:t>
            </a:r>
            <a:r>
              <a:rPr lang="ru-RU" sz="36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единичной матрицей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Матрицы и их виды</a:t>
            </a:r>
          </a:p>
        </p:txBody>
      </p:sp>
      <p:sp>
        <p:nvSpPr>
          <p:cNvPr id="28365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365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2674939" y="3833813"/>
            <a:ext cx="3646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Например</a:t>
            </a:r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  <a:endParaRPr lang="en-US" sz="4000" b="1" i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283662" name="Object 14"/>
          <p:cNvGraphicFramePr>
            <a:graphicFrameLocks noChangeAspect="1"/>
          </p:cNvGraphicFramePr>
          <p:nvPr/>
        </p:nvGraphicFramePr>
        <p:xfrm>
          <a:off x="5781675" y="3840164"/>
          <a:ext cx="46990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Формула" r:id="rId4" imgW="1752480" imgH="914400" progId="Equation.3">
                  <p:embed/>
                </p:oleObj>
              </mc:Choice>
              <mc:Fallback>
                <p:oleObj name="Формула" r:id="rId4" imgW="17524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3840164"/>
                        <a:ext cx="4699000" cy="27336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3667" name="Text Box 19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283668" name="Text Box 20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61D2028E-C6E5-4671-ADA3-C0BF9D1117F9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6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Матрицы и их виды</a:t>
            </a:r>
          </a:p>
        </p:txBody>
      </p:sp>
      <p:sp>
        <p:nvSpPr>
          <p:cNvPr id="75571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571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75571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5720" name="Text Box 8"/>
          <p:cNvSpPr txBox="1">
            <a:spLocks noChangeArrowheads="1"/>
          </p:cNvSpPr>
          <p:nvPr/>
        </p:nvSpPr>
        <p:spPr bwMode="auto">
          <a:xfrm>
            <a:off x="2135188" y="1493838"/>
            <a:ext cx="8101012" cy="239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7)</a:t>
            </a:r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Матрица в которой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строки заменены столбцами</a:t>
            </a:r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называется </a:t>
            </a:r>
            <a:r>
              <a:rPr lang="ru-RU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транспонированной матрицей</a:t>
            </a:r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40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755724" name="Object 12"/>
          <p:cNvGraphicFramePr>
            <a:graphicFrameLocks noChangeAspect="1"/>
          </p:cNvGraphicFramePr>
          <p:nvPr/>
        </p:nvGraphicFramePr>
        <p:xfrm>
          <a:off x="4905375" y="3457576"/>
          <a:ext cx="5448300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Формула" r:id="rId4" imgW="2743200" imgH="1447560" progId="Equation.3">
                  <p:embed/>
                </p:oleObj>
              </mc:Choice>
              <mc:Fallback>
                <p:oleObj name="Формула" r:id="rId4" imgW="274320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3457576"/>
                        <a:ext cx="5448300" cy="31527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5727" name="Text Box 15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755728" name="Text Box 16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B579A985-0597-45B0-AA55-4CFD7AA348BD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52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Матрицы и их виды</a:t>
            </a:r>
          </a:p>
        </p:txBody>
      </p:sp>
      <p:sp>
        <p:nvSpPr>
          <p:cNvPr id="285701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570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5709" name="Text Box 13"/>
          <p:cNvSpPr txBox="1">
            <a:spLocks noChangeArrowheads="1"/>
          </p:cNvSpPr>
          <p:nvPr/>
        </p:nvSpPr>
        <p:spPr bwMode="auto">
          <a:xfrm>
            <a:off x="2135188" y="1484313"/>
            <a:ext cx="7993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38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3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26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2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59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6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Замечание</a:t>
            </a:r>
            <a:r>
              <a:rPr lang="en-US" sz="36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</a:p>
        </p:txBody>
      </p:sp>
      <p:sp>
        <p:nvSpPr>
          <p:cNvPr id="285710" name="Text Box 14"/>
          <p:cNvSpPr txBox="1">
            <a:spLocks noChangeArrowheads="1"/>
          </p:cNvSpPr>
          <p:nvPr/>
        </p:nvSpPr>
        <p:spPr bwMode="auto">
          <a:xfrm>
            <a:off x="2711451" y="1482725"/>
            <a:ext cx="7705725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4241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38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3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26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2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59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6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только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квадратная</a:t>
            </a:r>
            <a:r>
              <a:rPr lang="ru-RU" sz="36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матрица имеет определитель, который обозначается </a:t>
            </a:r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∆</a:t>
            </a: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(</a:t>
            </a:r>
            <a:r>
              <a:rPr lang="en-US" sz="3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det A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  <a:endParaRPr lang="ru-RU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85711" name="Line 15"/>
          <p:cNvSpPr>
            <a:spLocks noChangeShapeType="1"/>
          </p:cNvSpPr>
          <p:nvPr/>
        </p:nvSpPr>
        <p:spPr bwMode="auto">
          <a:xfrm>
            <a:off x="1595438" y="3328988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85712" name="Text Box 16"/>
          <p:cNvSpPr txBox="1">
            <a:spLocks noChangeArrowheads="1"/>
          </p:cNvSpPr>
          <p:nvPr/>
        </p:nvSpPr>
        <p:spPr bwMode="auto">
          <a:xfrm>
            <a:off x="2424114" y="3275013"/>
            <a:ext cx="82438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Разница между  квадратной матрицей и определителем этой матрицы:</a:t>
            </a:r>
            <a:endParaRPr lang="en-US" sz="28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5713" name="Line 17"/>
          <p:cNvSpPr>
            <a:spLocks noChangeShapeType="1"/>
          </p:cNvSpPr>
          <p:nvPr/>
        </p:nvSpPr>
        <p:spPr bwMode="auto">
          <a:xfrm>
            <a:off x="5975350" y="4149726"/>
            <a:ext cx="0" cy="27082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85714" name="Text Box 18"/>
          <p:cNvSpPr txBox="1">
            <a:spLocks noChangeArrowheads="1"/>
          </p:cNvSpPr>
          <p:nvPr/>
        </p:nvSpPr>
        <p:spPr bwMode="auto">
          <a:xfrm>
            <a:off x="2063751" y="4038600"/>
            <a:ext cx="3960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Квадратная матрица</a:t>
            </a:r>
          </a:p>
          <a:p>
            <a:pPr eaLnBrk="1" hangingPunct="1"/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        (таблица)</a:t>
            </a:r>
            <a:endParaRPr lang="en-US" sz="28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5715" name="Text Box 19"/>
          <p:cNvSpPr txBox="1">
            <a:spLocks noChangeArrowheads="1"/>
          </p:cNvSpPr>
          <p:nvPr/>
        </p:nvSpPr>
        <p:spPr bwMode="auto">
          <a:xfrm>
            <a:off x="5980114" y="4044950"/>
            <a:ext cx="45370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Определитель матрицы</a:t>
            </a:r>
          </a:p>
          <a:p>
            <a:pPr eaLnBrk="1" hangingPunct="1"/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                (число)</a:t>
            </a:r>
            <a:endParaRPr lang="en-US" sz="28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5716" name="Object 20"/>
          <p:cNvGraphicFramePr>
            <a:graphicFrameLocks noChangeAspect="1"/>
          </p:cNvGraphicFramePr>
          <p:nvPr/>
        </p:nvGraphicFramePr>
        <p:xfrm>
          <a:off x="1793875" y="4978400"/>
          <a:ext cx="4021138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Формула" r:id="rId4" imgW="2908080" imgH="1320480" progId="Equation.3">
                  <p:embed/>
                </p:oleObj>
              </mc:Choice>
              <mc:Fallback>
                <p:oleObj name="Формула" r:id="rId4" imgW="290808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4978400"/>
                        <a:ext cx="4021138" cy="17605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7" name="Object 21"/>
          <p:cNvGraphicFramePr>
            <a:graphicFrameLocks noChangeAspect="1"/>
          </p:cNvGraphicFramePr>
          <p:nvPr/>
        </p:nvGraphicFramePr>
        <p:xfrm>
          <a:off x="6096000" y="4983164"/>
          <a:ext cx="4262438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Формула" r:id="rId6" imgW="2946240" imgH="1384200" progId="Equation.3">
                  <p:embed/>
                </p:oleObj>
              </mc:Choice>
              <mc:Fallback>
                <p:oleObj name="Формула" r:id="rId6" imgW="2946240" imgH="13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983164"/>
                        <a:ext cx="4262438" cy="176053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718" name="Line 22"/>
          <p:cNvSpPr>
            <a:spLocks noChangeShapeType="1"/>
          </p:cNvSpPr>
          <p:nvPr/>
        </p:nvSpPr>
        <p:spPr bwMode="auto">
          <a:xfrm>
            <a:off x="1603375" y="3313113"/>
            <a:ext cx="0" cy="35734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85719" name="Line 23"/>
          <p:cNvSpPr>
            <a:spLocks noChangeShapeType="1"/>
          </p:cNvSpPr>
          <p:nvPr/>
        </p:nvSpPr>
        <p:spPr bwMode="auto">
          <a:xfrm>
            <a:off x="1660525" y="3313113"/>
            <a:ext cx="0" cy="35734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85722" name="Text Box 26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285723" name="Text Box 27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6FF48BA4-944F-4E57-9799-F57481A90222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5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2135188" y="4221163"/>
            <a:ext cx="80645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Где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2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ij</a:t>
            </a:r>
            <a:r>
              <a:rPr lang="en-US" sz="28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элементы определителя, где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1-й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индекс (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) номер строки, а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2-й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(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)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–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номер столбца. Элементы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2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11</a:t>
            </a:r>
            <a:r>
              <a:rPr lang="ru-RU" sz="3200" b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</a:t>
            </a:r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2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22</a:t>
            </a:r>
            <a:r>
              <a:rPr lang="en-US" sz="32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образуют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главную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диагональ, а элементы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2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12</a:t>
            </a:r>
            <a:r>
              <a:rPr lang="ru-RU" sz="32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</a:t>
            </a:r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2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21</a:t>
            </a:r>
            <a:r>
              <a:rPr lang="ru-RU" sz="32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образуют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побочную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диагональ.</a:t>
            </a:r>
            <a:endParaRPr lang="ru-RU" sz="2800" b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584200"/>
            <a:ext cx="7772400" cy="1143000"/>
          </a:xfrm>
        </p:spPr>
        <p:txBody>
          <a:bodyPr/>
          <a:lstStyle/>
          <a:p>
            <a:r>
              <a:rPr lang="en-US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ru-RU" sz="36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Определители</a:t>
            </a:r>
          </a:p>
        </p:txBody>
      </p:sp>
      <p:graphicFrame>
        <p:nvGraphicFramePr>
          <p:cNvPr id="29713" name="Object 17"/>
          <p:cNvGraphicFramePr>
            <a:graphicFrameLocks noGrp="1" noChangeAspect="1"/>
          </p:cNvGraphicFramePr>
          <p:nvPr>
            <p:ph idx="1"/>
          </p:nvPr>
        </p:nvGraphicFramePr>
        <p:xfrm>
          <a:off x="2741613" y="2997200"/>
          <a:ext cx="669607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3" imgW="3886200" imgH="711000" progId="Equation.3">
                  <p:embed/>
                </p:oleObj>
              </mc:Choice>
              <mc:Fallback>
                <p:oleObj name="Формула" r:id="rId3" imgW="38862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2997200"/>
                        <a:ext cx="6696075" cy="12255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cap="flat" cmpd="sng" algn="ctr">
                        <a:solidFill>
                          <a:srgbClr val="FF0000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71450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1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74688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135188" y="1527176"/>
            <a:ext cx="80645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Определение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Число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2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11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*a</a:t>
            </a:r>
            <a:r>
              <a:rPr lang="en-US" sz="32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22</a:t>
            </a:r>
            <a:r>
              <a:rPr lang="ru-RU" sz="32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–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2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12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*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2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21</a:t>
            </a:r>
            <a:r>
              <a:rPr lang="en-US" sz="28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называется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определителем 2-го порядка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pPr eaLnBrk="1" hangingPunct="1"/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Его обозначают: </a:t>
            </a:r>
            <a:endParaRPr lang="ru-RU" sz="2800" b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9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2030413"/>
            <a:ext cx="431800" cy="457200"/>
          </a:xfrm>
          <a:prstGeom prst="actionButtonForwardNex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D9779B8C-90E6-4495-B116-C29BF6A59BCE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9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9713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07 L 5.55556E-7 -0.0273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9713"/>
                                        </p:tgtEl>
                                      </p:cBhvr>
                                      <p:by x="74000" y="74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2662 L 5.55556E-7 -0.0006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08025"/>
            <a:ext cx="8532812" cy="941388"/>
          </a:xfrm>
        </p:spPr>
        <p:txBody>
          <a:bodyPr/>
          <a:lstStyle/>
          <a:p>
            <a:r>
              <a:rPr lang="en-US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  <a:r>
              <a:rPr lang="ru-RU" sz="36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Действия над матрицами</a:t>
            </a:r>
          </a:p>
        </p:txBody>
      </p:sp>
      <p:sp>
        <p:nvSpPr>
          <p:cNvPr id="4608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135188" y="1493839"/>
            <a:ext cx="8064500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I)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Сложение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Суммой матриц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B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одинаковой размерности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называется матрица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C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элементы которой вычисляются по правилу: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C</a:t>
            </a:r>
            <a:r>
              <a:rPr lang="en-US" sz="4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ij</a:t>
            </a:r>
            <a:r>
              <a:rPr lang="en-US" sz="3600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ij</a:t>
            </a:r>
            <a:r>
              <a:rPr lang="en-US" sz="3600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+</a:t>
            </a: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</a:t>
            </a:r>
            <a:r>
              <a:rPr lang="en-US" sz="4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ij</a:t>
            </a:r>
            <a:r>
              <a:rPr lang="en-US" sz="4400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600" b="1" i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135188" y="4184650"/>
            <a:ext cx="8064500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II)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Вычитание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Разностью матриц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B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одинаковой размерности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называется матрица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C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элементы которой вычисляются по правилу: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C</a:t>
            </a:r>
            <a:r>
              <a:rPr lang="en-US" sz="4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ij</a:t>
            </a:r>
            <a:r>
              <a:rPr lang="en-US" sz="3600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ij</a:t>
            </a:r>
            <a:r>
              <a:rPr lang="en-US" sz="3600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–</a:t>
            </a: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</a:t>
            </a:r>
            <a:r>
              <a:rPr lang="en-US" sz="4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ij</a:t>
            </a:r>
            <a:r>
              <a:rPr lang="en-US" sz="4400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600" b="1" i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7C41A864-7DF9-4077-90ED-8396CB993FC9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4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Действия над матрицами</a:t>
            </a:r>
          </a:p>
        </p:txBody>
      </p:sp>
      <p:sp>
        <p:nvSpPr>
          <p:cNvPr id="75776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76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757768" name="Text Box 8"/>
          <p:cNvSpPr txBox="1">
            <a:spLocks noChangeArrowheads="1"/>
          </p:cNvSpPr>
          <p:nvPr/>
        </p:nvSpPr>
        <p:spPr bwMode="auto">
          <a:xfrm>
            <a:off x="2135188" y="1706563"/>
            <a:ext cx="806450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6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III)</a:t>
            </a:r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Умножение матрицы на число</a:t>
            </a:r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Произведением матрицы на некоторое число 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k</a:t>
            </a:r>
            <a:r>
              <a:rPr lang="en-US" sz="48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≠</a:t>
            </a:r>
            <a:r>
              <a:rPr lang="en-US" sz="48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en-US" sz="4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называется матрица все </a:t>
            </a:r>
            <a:r>
              <a:rPr lang="ru-RU" sz="4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элементы</a:t>
            </a:r>
            <a:r>
              <a:rPr lang="ru-RU" sz="4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которой умножены               на это число</a:t>
            </a:r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4800" b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57771" name="Text Box 11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757772" name="Text Box 12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8755D5DD-601E-4D28-9F7F-A9F5959ACAD1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7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Действия над матрицами</a:t>
            </a:r>
          </a:p>
        </p:txBody>
      </p:sp>
      <p:sp>
        <p:nvSpPr>
          <p:cNvPr id="29082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082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2135189" y="1557338"/>
            <a:ext cx="813752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IV)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Умножение матрицы на матрицу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Произведением матрицы размерности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ru-RU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ru-RU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на матрицу размерности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ru-RU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p</a:t>
            </a:r>
            <a:r>
              <a:rPr lang="ru-RU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называется матрица размерности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ru-RU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p</a:t>
            </a:r>
            <a:r>
              <a:rPr lang="ru-RU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каждый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элемент которой равен сумме произведений элементов    </a:t>
            </a:r>
            <a:r>
              <a:rPr lang="en-US" sz="5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</a:t>
            </a: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ой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строки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матрицы и </a:t>
            </a:r>
            <a:r>
              <a:rPr lang="en-US" sz="5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</a:t>
            </a: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го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столбца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II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матрицы.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90829" name="Text Box 1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290830" name="Text Box 1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107B7EDF-DA40-4E97-A257-C143D9CF5DB3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3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Действия над матрицами</a:t>
            </a:r>
          </a:p>
        </p:txBody>
      </p:sp>
      <p:sp>
        <p:nvSpPr>
          <p:cNvPr id="29286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286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92871" name="Text Box 7"/>
          <p:cNvSpPr txBox="1">
            <a:spLocks noChangeArrowheads="1"/>
          </p:cNvSpPr>
          <p:nvPr/>
        </p:nvSpPr>
        <p:spPr bwMode="auto">
          <a:xfrm>
            <a:off x="2135188" y="1493838"/>
            <a:ext cx="79930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38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3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26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2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59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6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4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Замечания</a:t>
            </a:r>
            <a:r>
              <a:rPr lang="en-US" sz="36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</a:p>
        </p:txBody>
      </p:sp>
      <p:sp>
        <p:nvSpPr>
          <p:cNvPr id="292872" name="Text Box 8"/>
          <p:cNvSpPr txBox="1">
            <a:spLocks noChangeArrowheads="1"/>
          </p:cNvSpPr>
          <p:nvPr/>
        </p:nvSpPr>
        <p:spPr bwMode="auto">
          <a:xfrm>
            <a:off x="2135188" y="2189163"/>
            <a:ext cx="799306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38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3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26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2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59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6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1)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Произведение матрицы на матрицу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возможно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если число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столбцов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1-ой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матрицы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равно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числу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строк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2-ой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матрицы.</a:t>
            </a:r>
          </a:p>
        </p:txBody>
      </p:sp>
      <p:sp>
        <p:nvSpPr>
          <p:cNvPr id="292873" name="Text Box 9"/>
          <p:cNvSpPr txBox="1">
            <a:spLocks noChangeArrowheads="1"/>
          </p:cNvSpPr>
          <p:nvPr/>
        </p:nvSpPr>
        <p:spPr bwMode="auto">
          <a:xfrm>
            <a:off x="1730376" y="4841875"/>
            <a:ext cx="8532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38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3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26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2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59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6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)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 общем случае: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*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B</a:t>
            </a: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≠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B</a:t>
            </a: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*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</a:p>
        </p:txBody>
      </p:sp>
      <p:sp>
        <p:nvSpPr>
          <p:cNvPr id="292874" name="Text Box 10"/>
          <p:cNvSpPr txBox="1">
            <a:spLocks noChangeArrowheads="1"/>
          </p:cNvSpPr>
          <p:nvPr/>
        </p:nvSpPr>
        <p:spPr bwMode="auto">
          <a:xfrm>
            <a:off x="1730376" y="5727700"/>
            <a:ext cx="7993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38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3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26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2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59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6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3)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*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E</a:t>
            </a: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E</a:t>
            </a: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*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292877" name="Text Box 1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0CD9CE1F-A16B-45FB-A1C6-8784748D1F5A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1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922" name="Object 10"/>
          <p:cNvGraphicFramePr>
            <a:graphicFrameLocks noChangeAspect="1"/>
          </p:cNvGraphicFramePr>
          <p:nvPr/>
        </p:nvGraphicFramePr>
        <p:xfrm>
          <a:off x="2135188" y="2122488"/>
          <a:ext cx="8437562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Формула" r:id="rId3" imgW="5790960" imgH="1231560" progId="Equation.3">
                  <p:embed/>
                </p:oleObj>
              </mc:Choice>
              <mc:Fallback>
                <p:oleObj name="Формула" r:id="rId3" imgW="5790960" imgH="1231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122488"/>
                        <a:ext cx="8437562" cy="230346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74" name="AutoShape 62"/>
          <p:cNvSpPr>
            <a:spLocks noChangeArrowheads="1"/>
          </p:cNvSpPr>
          <p:nvPr/>
        </p:nvSpPr>
        <p:spPr bwMode="auto">
          <a:xfrm>
            <a:off x="4267201" y="2708276"/>
            <a:ext cx="2276475" cy="493713"/>
          </a:xfrm>
          <a:prstGeom prst="flowChartAlternateProcess">
            <a:avLst/>
          </a:prstGeom>
          <a:noFill/>
          <a:ln w="76200" algn="ctr">
            <a:solidFill>
              <a:srgbClr val="E2004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Действия над матрицами</a:t>
            </a:r>
          </a:p>
        </p:txBody>
      </p:sp>
      <p:sp>
        <p:nvSpPr>
          <p:cNvPr id="29491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4917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2171700" y="1484313"/>
            <a:ext cx="882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38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3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26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2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59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6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Пример</a:t>
            </a:r>
            <a:r>
              <a:rPr lang="en-US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  умножить</a:t>
            </a: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матрицу</a:t>
            </a: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на матрицу</a:t>
            </a: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B</a:t>
            </a:r>
            <a:endParaRPr lang="ru-RU" sz="28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94923" name="Text Box 11"/>
          <p:cNvSpPr txBox="1">
            <a:spLocks noChangeArrowheads="1"/>
          </p:cNvSpPr>
          <p:nvPr/>
        </p:nvSpPr>
        <p:spPr bwMode="auto">
          <a:xfrm>
            <a:off x="4872039" y="4048125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 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3</a:t>
            </a: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  <a:endParaRPr lang="en-US" sz="2400" b="1" i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924" name="Text Box 12"/>
          <p:cNvSpPr txBox="1">
            <a:spLocks noChangeArrowheads="1"/>
          </p:cNvSpPr>
          <p:nvPr/>
        </p:nvSpPr>
        <p:spPr bwMode="auto">
          <a:xfrm>
            <a:off x="7248526" y="405130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 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2</a:t>
            </a: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  <a:endParaRPr lang="en-US" sz="2400" b="1" i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925" name="Text Box 13"/>
          <p:cNvSpPr txBox="1">
            <a:spLocks noChangeArrowheads="1"/>
          </p:cNvSpPr>
          <p:nvPr/>
        </p:nvSpPr>
        <p:spPr bwMode="auto">
          <a:xfrm>
            <a:off x="9175751" y="4067175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 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2</a:t>
            </a: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  <a:endParaRPr lang="en-US" sz="2400" b="1" i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926" name="Text Box 14"/>
          <p:cNvSpPr txBox="1">
            <a:spLocks noChangeArrowheads="1"/>
          </p:cNvSpPr>
          <p:nvPr/>
        </p:nvSpPr>
        <p:spPr bwMode="auto">
          <a:xfrm>
            <a:off x="2135188" y="4451350"/>
            <a:ext cx="85328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</a:t>
            </a:r>
            <a:r>
              <a:rPr lang="en-US" sz="36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11</a:t>
            </a:r>
            <a:r>
              <a:rPr lang="ru-RU" sz="3600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</a:t>
            </a:r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+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7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+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-3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12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–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9</a:t>
            </a:r>
            <a:endParaRPr lang="en-US" sz="32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927" name="Text Box 15"/>
          <p:cNvSpPr txBox="1">
            <a:spLocks noChangeArrowheads="1"/>
          </p:cNvSpPr>
          <p:nvPr/>
        </p:nvSpPr>
        <p:spPr bwMode="auto">
          <a:xfrm>
            <a:off x="2135188" y="4937125"/>
            <a:ext cx="85328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</a:t>
            </a:r>
            <a:r>
              <a:rPr lang="en-US" sz="36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12</a:t>
            </a:r>
            <a:r>
              <a:rPr lang="ru-RU" sz="3600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+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7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+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12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+</a:t>
            </a:r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14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+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27</a:t>
            </a:r>
            <a:endParaRPr lang="en-US" sz="32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928" name="Text Box 16"/>
          <p:cNvSpPr txBox="1">
            <a:spLocks noChangeArrowheads="1"/>
          </p:cNvSpPr>
          <p:nvPr/>
        </p:nvSpPr>
        <p:spPr bwMode="auto">
          <a:xfrm>
            <a:off x="2135188" y="5441950"/>
            <a:ext cx="85328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</a:t>
            </a:r>
            <a:r>
              <a:rPr lang="en-US" sz="36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21</a:t>
            </a:r>
            <a:r>
              <a:rPr lang="ru-RU" sz="3600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+</a:t>
            </a:r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5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+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-2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-3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6</a:t>
            </a:r>
            <a:endParaRPr lang="en-US" sz="32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929" name="Text Box 17"/>
          <p:cNvSpPr txBox="1">
            <a:spLocks noChangeArrowheads="1"/>
          </p:cNvSpPr>
          <p:nvPr/>
        </p:nvSpPr>
        <p:spPr bwMode="auto">
          <a:xfrm>
            <a:off x="7161213" y="6308725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И так далее…</a:t>
            </a:r>
            <a:endParaRPr lang="en-US" sz="3200" b="1" i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930" name="Text Box 18"/>
          <p:cNvSpPr txBox="1">
            <a:spLocks noChangeArrowheads="1"/>
          </p:cNvSpPr>
          <p:nvPr/>
        </p:nvSpPr>
        <p:spPr bwMode="auto">
          <a:xfrm>
            <a:off x="2135188" y="5945189"/>
            <a:ext cx="85328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</a:t>
            </a:r>
            <a:r>
              <a:rPr lang="ru-RU" sz="36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22</a:t>
            </a:r>
            <a:r>
              <a:rPr lang="ru-RU" sz="3600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+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5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+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-2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10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– </a:t>
            </a:r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8</a:t>
            </a:r>
            <a:endParaRPr lang="en-US" sz="32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968" name="Oval 56"/>
          <p:cNvSpPr>
            <a:spLocks noChangeArrowheads="1"/>
          </p:cNvSpPr>
          <p:nvPr/>
        </p:nvSpPr>
        <p:spPr bwMode="auto">
          <a:xfrm>
            <a:off x="8639175" y="4532313"/>
            <a:ext cx="406400" cy="431800"/>
          </a:xfrm>
          <a:prstGeom prst="ellipse">
            <a:avLst/>
          </a:prstGeom>
          <a:noFill/>
          <a:ln w="38100" algn="ctr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4969" name="Oval 57"/>
          <p:cNvSpPr>
            <a:spLocks noChangeArrowheads="1"/>
          </p:cNvSpPr>
          <p:nvPr/>
        </p:nvSpPr>
        <p:spPr bwMode="auto">
          <a:xfrm>
            <a:off x="9120189" y="4987925"/>
            <a:ext cx="638175" cy="495300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4970" name="Freeform 58"/>
          <p:cNvSpPr>
            <a:spLocks/>
          </p:cNvSpPr>
          <p:nvPr/>
        </p:nvSpPr>
        <p:spPr bwMode="auto">
          <a:xfrm>
            <a:off x="8794750" y="2565401"/>
            <a:ext cx="325438" cy="1971675"/>
          </a:xfrm>
          <a:custGeom>
            <a:avLst/>
            <a:gdLst>
              <a:gd name="T0" fmla="*/ 0 w 90"/>
              <a:gd name="T1" fmla="*/ 1179 h 1179"/>
              <a:gd name="T2" fmla="*/ 0 w 90"/>
              <a:gd name="T3" fmla="*/ 136 h 1179"/>
              <a:gd name="T4" fmla="*/ 90 w 90"/>
              <a:gd name="T5" fmla="*/ 0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" h="1179">
                <a:moveTo>
                  <a:pt x="0" y="1179"/>
                </a:moveTo>
                <a:lnTo>
                  <a:pt x="0" y="136"/>
                </a:lnTo>
                <a:lnTo>
                  <a:pt x="90" y="0"/>
                </a:lnTo>
              </a:path>
            </a:pathLst>
          </a:custGeom>
          <a:noFill/>
          <a:ln w="38100" cap="flat" cmpd="sng">
            <a:solidFill>
              <a:srgbClr val="CC00CC"/>
            </a:solidFill>
            <a:prstDash val="solid"/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94971" name="Freeform 59"/>
          <p:cNvSpPr>
            <a:spLocks/>
          </p:cNvSpPr>
          <p:nvPr/>
        </p:nvSpPr>
        <p:spPr bwMode="auto">
          <a:xfrm>
            <a:off x="9553575" y="2636839"/>
            <a:ext cx="287338" cy="2376487"/>
          </a:xfrm>
          <a:custGeom>
            <a:avLst/>
            <a:gdLst>
              <a:gd name="T0" fmla="*/ 0 w 105"/>
              <a:gd name="T1" fmla="*/ 1452 h 1452"/>
              <a:gd name="T2" fmla="*/ 0 w 105"/>
              <a:gd name="T3" fmla="*/ 182 h 1452"/>
              <a:gd name="T4" fmla="*/ 105 w 105"/>
              <a:gd name="T5" fmla="*/ 0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" h="1452">
                <a:moveTo>
                  <a:pt x="0" y="1452"/>
                </a:moveTo>
                <a:lnTo>
                  <a:pt x="0" y="182"/>
                </a:lnTo>
                <a:lnTo>
                  <a:pt x="105" y="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94976" name="AutoShape 64"/>
          <p:cNvSpPr>
            <a:spLocks noChangeArrowheads="1"/>
          </p:cNvSpPr>
          <p:nvPr/>
        </p:nvSpPr>
        <p:spPr bwMode="auto">
          <a:xfrm>
            <a:off x="7856539" y="2349501"/>
            <a:ext cx="542925" cy="1655763"/>
          </a:xfrm>
          <a:prstGeom prst="flowChartAlternateProcess">
            <a:avLst/>
          </a:prstGeom>
          <a:noFill/>
          <a:ln w="76200" algn="ctr">
            <a:solidFill>
              <a:srgbClr val="E2004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4972" name="AutoShape 60"/>
          <p:cNvSpPr>
            <a:spLocks noChangeArrowheads="1"/>
          </p:cNvSpPr>
          <p:nvPr/>
        </p:nvSpPr>
        <p:spPr bwMode="auto">
          <a:xfrm>
            <a:off x="4278314" y="2176463"/>
            <a:ext cx="2105025" cy="531812"/>
          </a:xfrm>
          <a:prstGeom prst="flowChartAlternateProcess">
            <a:avLst/>
          </a:prstGeom>
          <a:noFill/>
          <a:ln w="76200" algn="ctr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4975" name="AutoShape 63"/>
          <p:cNvSpPr>
            <a:spLocks noChangeArrowheads="1"/>
          </p:cNvSpPr>
          <p:nvPr/>
        </p:nvSpPr>
        <p:spPr bwMode="auto">
          <a:xfrm>
            <a:off x="7054851" y="2349501"/>
            <a:ext cx="696913" cy="1655763"/>
          </a:xfrm>
          <a:prstGeom prst="flowChartAlternateProcess">
            <a:avLst/>
          </a:prstGeom>
          <a:noFill/>
          <a:ln w="76200" algn="ctr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4977" name="Oval 65"/>
          <p:cNvSpPr>
            <a:spLocks noChangeArrowheads="1"/>
          </p:cNvSpPr>
          <p:nvPr/>
        </p:nvSpPr>
        <p:spPr bwMode="auto">
          <a:xfrm>
            <a:off x="7580314" y="5516563"/>
            <a:ext cx="434975" cy="431800"/>
          </a:xfrm>
          <a:prstGeom prst="ellipse">
            <a:avLst/>
          </a:prstGeom>
          <a:noFill/>
          <a:ln w="381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4978" name="Freeform 66"/>
          <p:cNvSpPr>
            <a:spLocks/>
          </p:cNvSpPr>
          <p:nvPr/>
        </p:nvSpPr>
        <p:spPr bwMode="auto">
          <a:xfrm>
            <a:off x="7967663" y="3068638"/>
            <a:ext cx="1122362" cy="2520950"/>
          </a:xfrm>
          <a:custGeom>
            <a:avLst/>
            <a:gdLst>
              <a:gd name="T0" fmla="*/ 0 w 707"/>
              <a:gd name="T1" fmla="*/ 1588 h 1588"/>
              <a:gd name="T2" fmla="*/ 141 w 707"/>
              <a:gd name="T3" fmla="*/ 1463 h 1588"/>
              <a:gd name="T4" fmla="*/ 141 w 707"/>
              <a:gd name="T5" fmla="*/ 1238 h 1588"/>
              <a:gd name="T6" fmla="*/ 228 w 707"/>
              <a:gd name="T7" fmla="*/ 1145 h 1588"/>
              <a:gd name="T8" fmla="*/ 231 w 707"/>
              <a:gd name="T9" fmla="*/ 767 h 1588"/>
              <a:gd name="T10" fmla="*/ 707 w 707"/>
              <a:gd name="T11" fmla="*/ 0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7" h="1588">
                <a:moveTo>
                  <a:pt x="0" y="1588"/>
                </a:moveTo>
                <a:lnTo>
                  <a:pt x="141" y="1463"/>
                </a:lnTo>
                <a:lnTo>
                  <a:pt x="141" y="1238"/>
                </a:lnTo>
                <a:lnTo>
                  <a:pt x="228" y="1145"/>
                </a:lnTo>
                <a:lnTo>
                  <a:pt x="231" y="767"/>
                </a:lnTo>
                <a:lnTo>
                  <a:pt x="707" y="0"/>
                </a:ln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94979" name="Oval 67"/>
          <p:cNvSpPr>
            <a:spLocks noChangeArrowheads="1"/>
          </p:cNvSpPr>
          <p:nvPr/>
        </p:nvSpPr>
        <p:spPr bwMode="auto">
          <a:xfrm>
            <a:off x="8636000" y="6002338"/>
            <a:ext cx="444500" cy="450850"/>
          </a:xfrm>
          <a:prstGeom prst="ellipse">
            <a:avLst/>
          </a:prstGeom>
          <a:noFill/>
          <a:ln w="38100" algn="ctr">
            <a:solidFill>
              <a:srgbClr val="E200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4981" name="Freeform 69"/>
          <p:cNvSpPr>
            <a:spLocks/>
          </p:cNvSpPr>
          <p:nvPr/>
        </p:nvSpPr>
        <p:spPr bwMode="auto">
          <a:xfrm>
            <a:off x="8842375" y="3122614"/>
            <a:ext cx="1079500" cy="2879725"/>
          </a:xfrm>
          <a:custGeom>
            <a:avLst/>
            <a:gdLst>
              <a:gd name="T0" fmla="*/ 0 w 680"/>
              <a:gd name="T1" fmla="*/ 1814 h 1814"/>
              <a:gd name="T2" fmla="*/ 0 w 680"/>
              <a:gd name="T3" fmla="*/ 1270 h 1814"/>
              <a:gd name="T4" fmla="*/ 544 w 680"/>
              <a:gd name="T5" fmla="*/ 771 h 1814"/>
              <a:gd name="T6" fmla="*/ 544 w 680"/>
              <a:gd name="T7" fmla="*/ 136 h 1814"/>
              <a:gd name="T8" fmla="*/ 680 w 680"/>
              <a:gd name="T9" fmla="*/ 0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0" h="1814">
                <a:moveTo>
                  <a:pt x="0" y="1814"/>
                </a:moveTo>
                <a:lnTo>
                  <a:pt x="0" y="1270"/>
                </a:lnTo>
                <a:lnTo>
                  <a:pt x="544" y="771"/>
                </a:lnTo>
                <a:lnTo>
                  <a:pt x="544" y="136"/>
                </a:lnTo>
                <a:lnTo>
                  <a:pt x="680" y="0"/>
                </a:lnTo>
              </a:path>
            </a:pathLst>
          </a:custGeom>
          <a:noFill/>
          <a:ln w="38100" cap="flat" cmpd="sng">
            <a:solidFill>
              <a:srgbClr val="E2004B"/>
            </a:solidFill>
            <a:prstDash val="solid"/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94982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1485900"/>
            <a:ext cx="431800" cy="457200"/>
          </a:xfrm>
          <a:prstGeom prst="actionButtonForwardNex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4985" name="Text Box 7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294986" name="Text Box 7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02825111-9782-4854-B739-F965C7FC0F3D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49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4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9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"/>
                                        <p:tgtEl>
                                          <p:spTgt spid="294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"/>
                                        <p:tgtEl>
                                          <p:spTgt spid="294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"/>
                                        <p:tgtEl>
                                          <p:spTgt spid="294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9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4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4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34" presetID="2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94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2949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2949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9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2949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949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200"/>
                                        <p:tgtEl>
                                          <p:spTgt spid="294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200"/>
                                        <p:tgtEl>
                                          <p:spTgt spid="294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200"/>
                                        <p:tgtEl>
                                          <p:spTgt spid="294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9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4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4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4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4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4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94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4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13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29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0" fill="hold"/>
                                        <p:tgtEl>
                                          <p:spTgt spid="2949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2949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3300"/>
                            </p:stCondLst>
                            <p:childTnLst>
                              <p:par>
                                <p:cTn id="88" presetID="2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29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" fill="hold"/>
                                        <p:tgtEl>
                                          <p:spTgt spid="2949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949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300"/>
                            </p:stCondLst>
                            <p:childTnLst>
                              <p:par>
                                <p:cTn id="9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200"/>
                                        <p:tgtEl>
                                          <p:spTgt spid="294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200"/>
                                        <p:tgtEl>
                                          <p:spTgt spid="294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200"/>
                                        <p:tgtEl>
                                          <p:spTgt spid="294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77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29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87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29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9700"/>
                            </p:stCondLst>
                            <p:childTnLst>
                              <p:par>
                                <p:cTn id="10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4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4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2200"/>
                            </p:stCondLst>
                            <p:childTnLst>
                              <p:par>
                                <p:cTn id="116" presetID="2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29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2949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2949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4200"/>
                            </p:stCondLst>
                            <p:childTnLst>
                              <p:par>
                                <p:cTn id="123" presetID="2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2000"/>
                                        <p:tgtEl>
                                          <p:spTgt spid="29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" fill="hold"/>
                                        <p:tgtEl>
                                          <p:spTgt spid="2949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2949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6200"/>
                            </p:stCondLst>
                            <p:childTnLst>
                              <p:par>
                                <p:cTn id="1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200"/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200"/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200"/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88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000"/>
                                        <p:tgtEl>
                                          <p:spTgt spid="29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98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1000"/>
                                        <p:tgtEl>
                                          <p:spTgt spid="29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0800"/>
                            </p:stCondLst>
                            <p:childTnLst>
                              <p:par>
                                <p:cTn id="1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500"/>
                                        <p:tgtEl>
                                          <p:spTgt spid="294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500"/>
                                        <p:tgtEl>
                                          <p:spTgt spid="294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500"/>
                                        <p:tgtEl>
                                          <p:spTgt spid="294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3550"/>
                            </p:stCondLst>
                            <p:childTnLst>
                              <p:par>
                                <p:cTn id="150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4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4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94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94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94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94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982"/>
                  </p:tgtEl>
                </p:cond>
              </p:nextCondLst>
            </p:seq>
          </p:childTnLst>
        </p:cTn>
      </p:par>
    </p:tnLst>
    <p:bldLst>
      <p:bldP spid="294974" grpId="0" animBg="1"/>
      <p:bldP spid="294974" grpId="1" animBg="1"/>
      <p:bldP spid="294974" grpId="2" animBg="1"/>
      <p:bldP spid="294974" grpId="3" animBg="1"/>
      <p:bldP spid="294926" grpId="0"/>
      <p:bldP spid="294927" grpId="0"/>
      <p:bldP spid="294928" grpId="0"/>
      <p:bldP spid="294929" grpId="0"/>
      <p:bldP spid="294930" grpId="0"/>
      <p:bldP spid="294968" grpId="0" animBg="1"/>
      <p:bldP spid="294968" grpId="1" animBg="1"/>
      <p:bldP spid="294969" grpId="0" animBg="1"/>
      <p:bldP spid="294969" grpId="1" animBg="1"/>
      <p:bldP spid="294970" grpId="0" animBg="1"/>
      <p:bldP spid="294970" grpId="1" animBg="1"/>
      <p:bldP spid="294971" grpId="0" animBg="1"/>
      <p:bldP spid="294971" grpId="1" animBg="1"/>
      <p:bldP spid="294976" grpId="0" animBg="1"/>
      <p:bldP spid="294976" grpId="1" animBg="1"/>
      <p:bldP spid="294976" grpId="2" animBg="1"/>
      <p:bldP spid="294976" grpId="3" animBg="1"/>
      <p:bldP spid="294972" grpId="0" animBg="1"/>
      <p:bldP spid="294972" grpId="1" animBg="1"/>
      <p:bldP spid="294972" grpId="2" animBg="1"/>
      <p:bldP spid="294972" grpId="3" animBg="1"/>
      <p:bldP spid="294975" grpId="0" animBg="1"/>
      <p:bldP spid="294975" grpId="1" animBg="1"/>
      <p:bldP spid="294975" grpId="2" animBg="1"/>
      <p:bldP spid="294975" grpId="3" animBg="1"/>
      <p:bldP spid="294977" grpId="0" animBg="1"/>
      <p:bldP spid="294977" grpId="1" animBg="1"/>
      <p:bldP spid="294978" grpId="0" animBg="1"/>
      <p:bldP spid="294978" grpId="1" animBg="1"/>
      <p:bldP spid="294979" grpId="0" animBg="1"/>
      <p:bldP spid="294979" grpId="1" animBg="1"/>
      <p:bldP spid="294981" grpId="0" animBg="1"/>
      <p:bldP spid="29498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27075"/>
            <a:ext cx="8532812" cy="941388"/>
          </a:xfrm>
        </p:spPr>
        <p:txBody>
          <a:bodyPr/>
          <a:lstStyle/>
          <a:p>
            <a:r>
              <a:rPr lang="en-US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ru-RU" sz="36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Обратная матрица</a:t>
            </a:r>
          </a:p>
        </p:txBody>
      </p:sp>
      <p:sp>
        <p:nvSpPr>
          <p:cNvPr id="28774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74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87750" name="Text Box 6"/>
          <p:cNvSpPr txBox="1">
            <a:spLocks noChangeArrowheads="1"/>
          </p:cNvSpPr>
          <p:nvPr/>
        </p:nvSpPr>
        <p:spPr bwMode="auto">
          <a:xfrm>
            <a:off x="2206625" y="1628775"/>
            <a:ext cx="8210550" cy="28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Определение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Матрица называется </a:t>
            </a: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невырожденной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(</a:t>
            </a: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неособенной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), если она квадратная и её определитель отличен от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т. е. </a:t>
            </a: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∆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≠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(</a:t>
            </a:r>
            <a:r>
              <a:rPr lang="en-US" sz="44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det A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≠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|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A|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≠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).</a:t>
            </a:r>
          </a:p>
        </p:txBody>
      </p:sp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1846264" y="4516439"/>
            <a:ext cx="8497887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711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Определение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Матрица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400" b="1" i="1" baseline="30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-1</a:t>
            </a:r>
            <a:r>
              <a:rPr lang="en-US" sz="4400" b="1" i="1" baseline="30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называется </a:t>
            </a: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обратной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квадратной матрице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если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400" b="1" i="1" baseline="30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-1</a:t>
            </a:r>
            <a:r>
              <a:rPr lang="en-US" sz="3600" b="1" i="1" baseline="30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</a:t>
            </a: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</a:t>
            </a: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400" b="1" i="1" baseline="30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-1</a:t>
            </a:r>
            <a:r>
              <a:rPr lang="en-US" sz="3600" b="1" i="1" baseline="30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E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6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87755" name="Text Box 11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287756" name="Text Box 12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96A08820-C67D-4462-98EF-27E0DBA9A99F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2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Обратная матрица</a:t>
            </a:r>
          </a:p>
        </p:txBody>
      </p:sp>
      <p:sp>
        <p:nvSpPr>
          <p:cNvPr id="29901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901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2135188" y="1557338"/>
            <a:ext cx="78486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879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4673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6467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6283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740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7197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654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Правила нахождения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обратной матрицы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  <a:endParaRPr lang="en-US" sz="36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99017" name="Text Box 9"/>
          <p:cNvSpPr txBox="1">
            <a:spLocks noChangeArrowheads="1"/>
          </p:cNvSpPr>
          <p:nvPr/>
        </p:nvSpPr>
        <p:spPr bwMode="auto">
          <a:xfrm>
            <a:off x="2135188" y="2438401"/>
            <a:ext cx="7993062" cy="239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1)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Найти</a:t>
            </a:r>
            <a:r>
              <a:rPr lang="ru-RU" sz="4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определитель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данной матрицы (только невырожденная матрица имеет обратную).</a:t>
            </a:r>
            <a:endParaRPr lang="en-US" sz="40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99018" name="Text Box 10"/>
          <p:cNvSpPr txBox="1">
            <a:spLocks noChangeArrowheads="1"/>
          </p:cNvSpPr>
          <p:nvPr/>
        </p:nvSpPr>
        <p:spPr bwMode="auto">
          <a:xfrm>
            <a:off x="2135188" y="4760914"/>
            <a:ext cx="7993062" cy="1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2)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Найти</a:t>
            </a:r>
            <a:r>
              <a:rPr lang="ru-RU" sz="4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алгебраические дополнения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каждого элемента определителя матрицы.</a:t>
            </a:r>
            <a:endParaRPr lang="en-US" sz="40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99027" name="Text Box 19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299028" name="Text Box 20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8E5421B4-0E0D-4E80-88A7-5F1BC36C0B4D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4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Обратная матрица</a:t>
            </a:r>
          </a:p>
        </p:txBody>
      </p:sp>
      <p:sp>
        <p:nvSpPr>
          <p:cNvPr id="75981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981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759817" name="Text Box 9"/>
          <p:cNvSpPr txBox="1">
            <a:spLocks noChangeArrowheads="1"/>
          </p:cNvSpPr>
          <p:nvPr/>
        </p:nvSpPr>
        <p:spPr bwMode="auto">
          <a:xfrm>
            <a:off x="2135188" y="1493838"/>
            <a:ext cx="7993062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809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3)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Составить матрицу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          из алгебраических дополнений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40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759818" name="Object 10"/>
          <p:cNvGraphicFramePr>
            <a:graphicFrameLocks noChangeAspect="1"/>
          </p:cNvGraphicFramePr>
          <p:nvPr/>
        </p:nvGraphicFramePr>
        <p:xfrm>
          <a:off x="8220075" y="1520826"/>
          <a:ext cx="11049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Формула" r:id="rId4" imgW="215640" imgH="266400" progId="Equation.3">
                  <p:embed/>
                </p:oleObj>
              </mc:Choice>
              <mc:Fallback>
                <p:oleObj name="Формула" r:id="rId4" imgW="2156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0075" y="1520826"/>
                        <a:ext cx="11049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9819" name="Text Box 11"/>
          <p:cNvSpPr txBox="1">
            <a:spLocks noChangeArrowheads="1"/>
          </p:cNvSpPr>
          <p:nvPr/>
        </p:nvSpPr>
        <p:spPr bwMode="auto">
          <a:xfrm>
            <a:off x="2135188" y="3743326"/>
            <a:ext cx="8532812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809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</a:t>
            </a: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)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Транспонировать матрицу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     , получим матрицу          – это матрица присоединённая к матрице </a:t>
            </a:r>
            <a:r>
              <a:rPr lang="en-US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40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759820" name="Object 12"/>
          <p:cNvGraphicFramePr>
            <a:graphicFrameLocks noChangeAspect="1"/>
          </p:cNvGraphicFramePr>
          <p:nvPr/>
        </p:nvGraphicFramePr>
        <p:xfrm>
          <a:off x="6924676" y="4365626"/>
          <a:ext cx="10890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Формула" r:id="rId6" imgW="342720" imgH="304560" progId="Equation.3">
                  <p:embed/>
                </p:oleObj>
              </mc:Choice>
              <mc:Fallback>
                <p:oleObj name="Формула" r:id="rId6" imgW="34272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6" y="4365626"/>
                        <a:ext cx="10890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9821" name="Object 13"/>
          <p:cNvGraphicFramePr>
            <a:graphicFrameLocks noChangeAspect="1"/>
          </p:cNvGraphicFramePr>
          <p:nvPr/>
        </p:nvGraphicFramePr>
        <p:xfrm>
          <a:off x="9758364" y="3681414"/>
          <a:ext cx="90963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Формула" r:id="rId8" imgW="215640" imgH="266400" progId="Equation.3">
                  <p:embed/>
                </p:oleObj>
              </mc:Choice>
              <mc:Fallback>
                <p:oleObj name="Формула" r:id="rId8" imgW="2156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8364" y="3681414"/>
                        <a:ext cx="909637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9824" name="Text Box 16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759825" name="Text Box 17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6C461E41-8D6C-46E7-ABAF-56D47D42F7B9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3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3" name="Text Box 7"/>
          <p:cNvSpPr txBox="1">
            <a:spLocks noChangeArrowheads="1"/>
          </p:cNvSpPr>
          <p:nvPr/>
        </p:nvSpPr>
        <p:spPr bwMode="auto">
          <a:xfrm>
            <a:off x="2135188" y="1501776"/>
            <a:ext cx="7993062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5)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Разделить все элементы присоединённой матрицы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на величину определителя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получим обратную матрицу:</a:t>
            </a:r>
            <a:endParaRPr lang="en-US" sz="36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Обратная матрица</a:t>
            </a:r>
          </a:p>
        </p:txBody>
      </p:sp>
      <p:sp>
        <p:nvSpPr>
          <p:cNvPr id="30106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106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graphicFrame>
        <p:nvGraphicFramePr>
          <p:cNvPr id="301070" name="Object 14"/>
          <p:cNvGraphicFramePr>
            <a:graphicFrameLocks noChangeAspect="1"/>
          </p:cNvGraphicFramePr>
          <p:nvPr/>
        </p:nvGraphicFramePr>
        <p:xfrm>
          <a:off x="2457451" y="4002089"/>
          <a:ext cx="7362825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Формула" r:id="rId4" imgW="1460160" imgH="507960" progId="Equation.3">
                  <p:embed/>
                </p:oleObj>
              </mc:Choice>
              <mc:Fallback>
                <p:oleObj name="Формула" r:id="rId4" imgW="14601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1" y="4002089"/>
                        <a:ext cx="7362825" cy="25114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79" name="Text Box 2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01080" name="Text Box 2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46365B9A-1207-4054-9C9C-953A50EC8A96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1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6190" name="Object 14"/>
          <p:cNvGraphicFramePr>
            <a:graphicFrameLocks noChangeAspect="1"/>
          </p:cNvGraphicFramePr>
          <p:nvPr/>
        </p:nvGraphicFramePr>
        <p:xfrm>
          <a:off x="2208214" y="3194051"/>
          <a:ext cx="7991475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Формула" r:id="rId3" imgW="5422680" imgH="914400" progId="Equation.3">
                  <p:embed/>
                </p:oleObj>
              </mc:Choice>
              <mc:Fallback>
                <p:oleObj name="Формула" r:id="rId3" imgW="5422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3194051"/>
                        <a:ext cx="7991475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Обратная матрица</a:t>
            </a:r>
          </a:p>
        </p:txBody>
      </p:sp>
      <p:sp>
        <p:nvSpPr>
          <p:cNvPr id="306181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6182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06186" name="Text Box 10"/>
          <p:cNvSpPr txBox="1">
            <a:spLocks noChangeArrowheads="1"/>
          </p:cNvSpPr>
          <p:nvPr/>
        </p:nvSpPr>
        <p:spPr bwMode="auto">
          <a:xfrm>
            <a:off x="2135188" y="1484314"/>
            <a:ext cx="7993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Пример</a:t>
            </a:r>
            <a:r>
              <a:rPr lang="ru-RU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найти обратную матрицу</a:t>
            </a:r>
            <a:endParaRPr lang="en-US" sz="32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306187" name="Object 11"/>
          <p:cNvGraphicFramePr>
            <a:graphicFrameLocks noChangeAspect="1"/>
          </p:cNvGraphicFramePr>
          <p:nvPr/>
        </p:nvGraphicFramePr>
        <p:xfrm>
          <a:off x="5676901" y="2090738"/>
          <a:ext cx="3065463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Формула" r:id="rId6" imgW="2171520" imgH="914400" progId="Equation.3">
                  <p:embed/>
                </p:oleObj>
              </mc:Choice>
              <mc:Fallback>
                <p:oleObj name="Формула" r:id="rId6" imgW="21715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1" y="2090738"/>
                        <a:ext cx="3065463" cy="13525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188" name="Text Box 12"/>
          <p:cNvSpPr txBox="1">
            <a:spLocks noChangeArrowheads="1"/>
          </p:cNvSpPr>
          <p:nvPr/>
        </p:nvSpPr>
        <p:spPr bwMode="auto">
          <a:xfrm>
            <a:off x="2135188" y="1922464"/>
            <a:ext cx="7993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Дана матрица:</a:t>
            </a:r>
            <a:endParaRPr lang="en-US" sz="32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6189" name="Text Box 13"/>
          <p:cNvSpPr txBox="1">
            <a:spLocks noChangeArrowheads="1"/>
          </p:cNvSpPr>
          <p:nvPr/>
        </p:nvSpPr>
        <p:spPr bwMode="auto">
          <a:xfrm>
            <a:off x="2351089" y="2924175"/>
            <a:ext cx="1152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1.</a:t>
            </a:r>
            <a:endParaRPr lang="en-US" sz="4400" b="1" i="1" baseline="3000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6191" name="Text Box 15"/>
          <p:cNvSpPr txBox="1">
            <a:spLocks noChangeArrowheads="1"/>
          </p:cNvSpPr>
          <p:nvPr/>
        </p:nvSpPr>
        <p:spPr bwMode="auto">
          <a:xfrm>
            <a:off x="1992314" y="4797425"/>
            <a:ext cx="1152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4400" b="1" i="1" baseline="3000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7065963" y="4076700"/>
            <a:ext cx="324326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–</a:t>
            </a:r>
            <a:r>
              <a:rPr lang="en-US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матрица имеет обратную</a:t>
            </a:r>
            <a:endParaRPr lang="en-US" sz="2800" b="1" i="1" baseline="300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6195" name="Line 19"/>
          <p:cNvSpPr>
            <a:spLocks noChangeShapeType="1"/>
          </p:cNvSpPr>
          <p:nvPr/>
        </p:nvSpPr>
        <p:spPr bwMode="auto">
          <a:xfrm>
            <a:off x="2247900" y="3678239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06196" name="Line 20"/>
          <p:cNvSpPr>
            <a:spLocks noChangeShapeType="1"/>
          </p:cNvSpPr>
          <p:nvPr/>
        </p:nvSpPr>
        <p:spPr bwMode="auto">
          <a:xfrm>
            <a:off x="2616200" y="3675063"/>
            <a:ext cx="0" cy="512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06197" name="Line 21"/>
          <p:cNvSpPr>
            <a:spLocks noChangeShapeType="1"/>
          </p:cNvSpPr>
          <p:nvPr/>
        </p:nvSpPr>
        <p:spPr bwMode="auto">
          <a:xfrm>
            <a:off x="3059113" y="3251201"/>
            <a:ext cx="0" cy="1357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06198" name="Line 22"/>
          <p:cNvSpPr>
            <a:spLocks noChangeShapeType="1"/>
          </p:cNvSpPr>
          <p:nvPr/>
        </p:nvSpPr>
        <p:spPr bwMode="auto">
          <a:xfrm>
            <a:off x="5153025" y="3252788"/>
            <a:ext cx="0" cy="1357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grpSp>
        <p:nvGrpSpPr>
          <p:cNvPr id="306203" name="Group 27"/>
          <p:cNvGrpSpPr>
            <a:grpSpLocks/>
          </p:cNvGrpSpPr>
          <p:nvPr/>
        </p:nvGrpSpPr>
        <p:grpSpPr bwMode="auto">
          <a:xfrm>
            <a:off x="2927351" y="4724401"/>
            <a:ext cx="6913563" cy="962025"/>
            <a:chOff x="884" y="2976"/>
            <a:chExt cx="3881" cy="606"/>
          </a:xfrm>
        </p:grpSpPr>
        <p:graphicFrame>
          <p:nvGraphicFramePr>
            <p:cNvPr id="306192" name="Object 16"/>
            <p:cNvGraphicFramePr>
              <a:graphicFrameLocks noChangeAspect="1"/>
            </p:cNvGraphicFramePr>
            <p:nvPr/>
          </p:nvGraphicFramePr>
          <p:xfrm>
            <a:off x="884" y="2976"/>
            <a:ext cx="3881" cy="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Формула" r:id="rId8" imgW="4165560" imgH="634680" progId="Equation.3">
                    <p:embed/>
                  </p:oleObj>
                </mc:Choice>
                <mc:Fallback>
                  <p:oleObj name="Формула" r:id="rId8" imgW="416556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" y="2976"/>
                          <a:ext cx="3881" cy="6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6199" name="Line 23"/>
            <p:cNvSpPr>
              <a:spLocks noChangeShapeType="1"/>
            </p:cNvSpPr>
            <p:nvPr/>
          </p:nvSpPr>
          <p:spPr bwMode="auto">
            <a:xfrm>
              <a:off x="3020" y="3004"/>
              <a:ext cx="0" cy="5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06200" name="Line 24"/>
            <p:cNvSpPr>
              <a:spLocks noChangeShapeType="1"/>
            </p:cNvSpPr>
            <p:nvPr/>
          </p:nvSpPr>
          <p:spPr bwMode="auto">
            <a:xfrm>
              <a:off x="2476" y="3006"/>
              <a:ext cx="0" cy="5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306204" name="Group 28"/>
          <p:cNvGrpSpPr>
            <a:grpSpLocks/>
          </p:cNvGrpSpPr>
          <p:nvPr/>
        </p:nvGrpSpPr>
        <p:grpSpPr bwMode="auto">
          <a:xfrm>
            <a:off x="2911476" y="5661025"/>
            <a:ext cx="7216775" cy="1003300"/>
            <a:chOff x="874" y="3566"/>
            <a:chExt cx="4274" cy="632"/>
          </a:xfrm>
        </p:grpSpPr>
        <p:graphicFrame>
          <p:nvGraphicFramePr>
            <p:cNvPr id="306194" name="Object 18"/>
            <p:cNvGraphicFramePr>
              <a:graphicFrameLocks noChangeAspect="1"/>
            </p:cNvGraphicFramePr>
            <p:nvPr/>
          </p:nvGraphicFramePr>
          <p:xfrm>
            <a:off x="874" y="3566"/>
            <a:ext cx="427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Формула" r:id="rId10" imgW="4394160" imgH="634680" progId="Equation.3">
                    <p:embed/>
                  </p:oleObj>
                </mc:Choice>
                <mc:Fallback>
                  <p:oleObj name="Формула" r:id="rId10" imgW="439416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4" y="3566"/>
                          <a:ext cx="427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6201" name="Line 25"/>
            <p:cNvSpPr>
              <a:spLocks noChangeShapeType="1"/>
            </p:cNvSpPr>
            <p:nvPr/>
          </p:nvSpPr>
          <p:spPr bwMode="auto">
            <a:xfrm>
              <a:off x="2562" y="3600"/>
              <a:ext cx="0" cy="5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06202" name="Line 26"/>
            <p:cNvSpPr>
              <a:spLocks noChangeShapeType="1"/>
            </p:cNvSpPr>
            <p:nvPr/>
          </p:nvSpPr>
          <p:spPr bwMode="auto">
            <a:xfrm>
              <a:off x="3334" y="3600"/>
              <a:ext cx="0" cy="5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306208" name="Text Box 32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06209" name="Text Box 33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21F874A4-E20F-4EC0-B31F-D4E881302C67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39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2135188" y="3357564"/>
            <a:ext cx="80645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Определитель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2-го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порядка равен разности произведений элементов главной и побочной диагонали.</a:t>
            </a:r>
            <a:endParaRPr lang="ru-RU" sz="2800" b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2135188" y="658813"/>
            <a:ext cx="7772400" cy="1143000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Определители</a:t>
            </a:r>
          </a:p>
        </p:txBody>
      </p:sp>
      <p:graphicFrame>
        <p:nvGraphicFramePr>
          <p:cNvPr id="265228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5103813" y="4000500"/>
          <a:ext cx="2781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5" imgW="2781000" imgH="457200" progId="Equation.3">
                  <p:embed/>
                </p:oleObj>
              </mc:Choice>
              <mc:Fallback>
                <p:oleObj name="Формула" r:id="rId5" imgW="2781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4000500"/>
                        <a:ext cx="2781300" cy="4572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cap="flat" cmpd="sng" algn="ctr">
                        <a:solidFill>
                          <a:srgbClr val="0000CC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21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71450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5222" name="AutoShape 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74688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65223" name="Text Box 7"/>
          <p:cNvSpPr txBox="1">
            <a:spLocks noChangeArrowheads="1"/>
          </p:cNvSpPr>
          <p:nvPr/>
        </p:nvSpPr>
        <p:spPr bwMode="auto">
          <a:xfrm>
            <a:off x="2135188" y="1557339"/>
            <a:ext cx="80645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Порядок определителя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– это кол-во строк или столбцов. В определителе кол-во строк и столбцов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одинаково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265226" name="Text Box 10"/>
          <p:cNvSpPr txBox="1">
            <a:spLocks noChangeArrowheads="1"/>
          </p:cNvSpPr>
          <p:nvPr/>
        </p:nvSpPr>
        <p:spPr bwMode="auto">
          <a:xfrm>
            <a:off x="1992313" y="2997201"/>
            <a:ext cx="850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87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Правило вычисления определителя 2-го порядка</a:t>
            </a: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</a:p>
        </p:txBody>
      </p:sp>
      <p:sp>
        <p:nvSpPr>
          <p:cNvPr id="265227" name="Text Box 11"/>
          <p:cNvSpPr txBox="1">
            <a:spLocks noChangeArrowheads="1"/>
          </p:cNvSpPr>
          <p:nvPr/>
        </p:nvSpPr>
        <p:spPr bwMode="auto">
          <a:xfrm>
            <a:off x="2135188" y="4689476"/>
            <a:ext cx="806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Пример</a:t>
            </a: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  <a:endParaRPr lang="ru-RU" sz="2800" b="1" i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65232" name="Freeform 16"/>
          <p:cNvSpPr>
            <a:spLocks/>
          </p:cNvSpPr>
          <p:nvPr/>
        </p:nvSpPr>
        <p:spPr bwMode="auto">
          <a:xfrm>
            <a:off x="2624138" y="5276851"/>
            <a:ext cx="1543050" cy="1268413"/>
          </a:xfrm>
          <a:custGeom>
            <a:avLst/>
            <a:gdLst>
              <a:gd name="T0" fmla="*/ 0 w 952"/>
              <a:gd name="T1" fmla="*/ 273 h 771"/>
              <a:gd name="T2" fmla="*/ 0 w 952"/>
              <a:gd name="T3" fmla="*/ 0 h 771"/>
              <a:gd name="T4" fmla="*/ 317 w 952"/>
              <a:gd name="T5" fmla="*/ 0 h 771"/>
              <a:gd name="T6" fmla="*/ 952 w 952"/>
              <a:gd name="T7" fmla="*/ 499 h 771"/>
              <a:gd name="T8" fmla="*/ 952 w 952"/>
              <a:gd name="T9" fmla="*/ 771 h 771"/>
              <a:gd name="T10" fmla="*/ 726 w 952"/>
              <a:gd name="T11" fmla="*/ 771 h 771"/>
              <a:gd name="T12" fmla="*/ 0 w 952"/>
              <a:gd name="T13" fmla="*/ 273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771">
                <a:moveTo>
                  <a:pt x="0" y="273"/>
                </a:moveTo>
                <a:lnTo>
                  <a:pt x="0" y="0"/>
                </a:lnTo>
                <a:lnTo>
                  <a:pt x="317" y="0"/>
                </a:lnTo>
                <a:lnTo>
                  <a:pt x="952" y="499"/>
                </a:lnTo>
                <a:lnTo>
                  <a:pt x="952" y="771"/>
                </a:lnTo>
                <a:lnTo>
                  <a:pt x="726" y="771"/>
                </a:lnTo>
                <a:lnTo>
                  <a:pt x="0" y="273"/>
                </a:lnTo>
                <a:close/>
              </a:path>
            </a:pathLst>
          </a:custGeom>
          <a:noFill/>
          <a:ln w="38100" cap="flat" cmpd="sng">
            <a:solidFill>
              <a:srgbClr val="E2004B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65233" name="Rectangle 17"/>
          <p:cNvSpPr>
            <a:spLocks noChangeArrowheads="1"/>
          </p:cNvSpPr>
          <p:nvPr/>
        </p:nvSpPr>
        <p:spPr bwMode="auto">
          <a:xfrm>
            <a:off x="4727576" y="5589588"/>
            <a:ext cx="1152525" cy="576262"/>
          </a:xfrm>
          <a:prstGeom prst="rect">
            <a:avLst/>
          </a:prstGeom>
          <a:noFill/>
          <a:ln w="38100" algn="ctr">
            <a:solidFill>
              <a:srgbClr val="E2004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5234" name="Freeform 18"/>
          <p:cNvSpPr>
            <a:spLocks/>
          </p:cNvSpPr>
          <p:nvPr/>
        </p:nvSpPr>
        <p:spPr bwMode="auto">
          <a:xfrm>
            <a:off x="2719389" y="5300663"/>
            <a:ext cx="1500187" cy="1223962"/>
          </a:xfrm>
          <a:custGeom>
            <a:avLst/>
            <a:gdLst>
              <a:gd name="T0" fmla="*/ 0 w 953"/>
              <a:gd name="T1" fmla="*/ 771 h 771"/>
              <a:gd name="T2" fmla="*/ 227 w 953"/>
              <a:gd name="T3" fmla="*/ 771 h 771"/>
              <a:gd name="T4" fmla="*/ 953 w 953"/>
              <a:gd name="T5" fmla="*/ 273 h 771"/>
              <a:gd name="T6" fmla="*/ 953 w 953"/>
              <a:gd name="T7" fmla="*/ 0 h 771"/>
              <a:gd name="T8" fmla="*/ 635 w 953"/>
              <a:gd name="T9" fmla="*/ 0 h 771"/>
              <a:gd name="T10" fmla="*/ 45 w 953"/>
              <a:gd name="T11" fmla="*/ 454 h 771"/>
              <a:gd name="T12" fmla="*/ 0 w 953"/>
              <a:gd name="T13" fmla="*/ 499 h 771"/>
              <a:gd name="T14" fmla="*/ 0 w 953"/>
              <a:gd name="T15" fmla="*/ 771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3" h="771">
                <a:moveTo>
                  <a:pt x="0" y="771"/>
                </a:moveTo>
                <a:lnTo>
                  <a:pt x="227" y="771"/>
                </a:lnTo>
                <a:lnTo>
                  <a:pt x="953" y="273"/>
                </a:lnTo>
                <a:lnTo>
                  <a:pt x="953" y="0"/>
                </a:lnTo>
                <a:lnTo>
                  <a:pt x="635" y="0"/>
                </a:lnTo>
                <a:lnTo>
                  <a:pt x="45" y="454"/>
                </a:lnTo>
                <a:lnTo>
                  <a:pt x="0" y="499"/>
                </a:lnTo>
                <a:lnTo>
                  <a:pt x="0" y="771"/>
                </a:lnTo>
                <a:close/>
              </a:path>
            </a:pathLst>
          </a:custGeom>
          <a:noFill/>
          <a:ln w="38100" cap="flat" cmpd="sng">
            <a:solidFill>
              <a:srgbClr val="00CC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65235" name="Rectangle 19"/>
          <p:cNvSpPr>
            <a:spLocks noChangeArrowheads="1"/>
          </p:cNvSpPr>
          <p:nvPr/>
        </p:nvSpPr>
        <p:spPr bwMode="auto">
          <a:xfrm>
            <a:off x="6227764" y="5589588"/>
            <a:ext cx="1500187" cy="577850"/>
          </a:xfrm>
          <a:prstGeom prst="rect">
            <a:avLst/>
          </a:prstGeom>
          <a:noFill/>
          <a:ln w="38100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5236" name="Line 20"/>
          <p:cNvSpPr>
            <a:spLocks noChangeShapeType="1"/>
          </p:cNvSpPr>
          <p:nvPr/>
        </p:nvSpPr>
        <p:spPr bwMode="auto">
          <a:xfrm>
            <a:off x="5935663" y="5910263"/>
            <a:ext cx="24765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65237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4710113"/>
            <a:ext cx="431800" cy="457200"/>
          </a:xfrm>
          <a:prstGeom prst="actionButtonForwardNex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5244" name="Text Box 28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265245" name="Text Box 29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CC738F30-27D2-494D-9D8C-116922E72713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7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5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65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1000"/>
                                        <p:tgtEl>
                                          <p:spTgt spid="265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5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265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1000"/>
                                        <p:tgtEl>
                                          <p:spTgt spid="265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5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5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5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5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237"/>
                  </p:tgtEl>
                </p:cond>
              </p:nextCondLst>
            </p:seq>
          </p:childTnLst>
        </p:cTn>
      </p:par>
    </p:tnLst>
    <p:bldLst>
      <p:bldP spid="265232" grpId="0" animBg="1"/>
      <p:bldP spid="265232" grpId="1" animBg="1"/>
      <p:bldP spid="265233" grpId="0" animBg="1"/>
      <p:bldP spid="265233" grpId="1" animBg="1"/>
      <p:bldP spid="265234" grpId="0" animBg="1"/>
      <p:bldP spid="265234" grpId="1" animBg="1"/>
      <p:bldP spid="265235" grpId="0" animBg="1"/>
      <p:bldP spid="265235" grpId="1" animBg="1"/>
      <p:bldP spid="265236" grpId="0" animBg="1"/>
      <p:bldP spid="26523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Обратная матрица</a:t>
            </a:r>
          </a:p>
        </p:txBody>
      </p:sp>
      <p:sp>
        <p:nvSpPr>
          <p:cNvPr id="30822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22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graphicFrame>
        <p:nvGraphicFramePr>
          <p:cNvPr id="308236" name="Object 12"/>
          <p:cNvGraphicFramePr>
            <a:graphicFrameLocks noChangeAspect="1"/>
          </p:cNvGraphicFramePr>
          <p:nvPr/>
        </p:nvGraphicFramePr>
        <p:xfrm>
          <a:off x="2135189" y="1452563"/>
          <a:ext cx="7843837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Формула" r:id="rId4" imgW="3733560" imgH="634680" progId="Equation.3">
                  <p:embed/>
                </p:oleObj>
              </mc:Choice>
              <mc:Fallback>
                <p:oleObj name="Формула" r:id="rId4" imgW="37335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1452563"/>
                        <a:ext cx="7843837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8" name="Object 14"/>
          <p:cNvGraphicFramePr>
            <a:graphicFrameLocks noChangeAspect="1"/>
          </p:cNvGraphicFramePr>
          <p:nvPr/>
        </p:nvGraphicFramePr>
        <p:xfrm>
          <a:off x="2135189" y="2706689"/>
          <a:ext cx="7920037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Формула" r:id="rId6" imgW="3708360" imgH="634680" progId="Equation.3">
                  <p:embed/>
                </p:oleObj>
              </mc:Choice>
              <mc:Fallback>
                <p:oleObj name="Формула" r:id="rId6" imgW="37083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706689"/>
                        <a:ext cx="7920037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9" name="Object 15"/>
          <p:cNvGraphicFramePr>
            <a:graphicFrameLocks noChangeAspect="1"/>
          </p:cNvGraphicFramePr>
          <p:nvPr/>
        </p:nvGraphicFramePr>
        <p:xfrm>
          <a:off x="2135189" y="4006851"/>
          <a:ext cx="7132637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Формула" r:id="rId8" imgW="3340080" imgH="634680" progId="Equation.3">
                  <p:embed/>
                </p:oleObj>
              </mc:Choice>
              <mc:Fallback>
                <p:oleObj name="Формула" r:id="rId8" imgW="33400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4006851"/>
                        <a:ext cx="7132637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40" name="Object 16"/>
          <p:cNvGraphicFramePr>
            <a:graphicFrameLocks noChangeAspect="1"/>
          </p:cNvGraphicFramePr>
          <p:nvPr/>
        </p:nvGraphicFramePr>
        <p:xfrm>
          <a:off x="1774825" y="5276850"/>
          <a:ext cx="8642350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Формула" r:id="rId10" imgW="4101840" imgH="634680" progId="Equation.3">
                  <p:embed/>
                </p:oleObj>
              </mc:Choice>
              <mc:Fallback>
                <p:oleObj name="Формула" r:id="rId10" imgW="41018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5276850"/>
                        <a:ext cx="8642350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45" name="Text Box 21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08246" name="Text Box 22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A5CC0EB6-7A8E-441F-8475-0CFB5F26AC6B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5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Обратная матрица</a:t>
            </a:r>
          </a:p>
        </p:txBody>
      </p:sp>
      <p:sp>
        <p:nvSpPr>
          <p:cNvPr id="31027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27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graphicFrame>
        <p:nvGraphicFramePr>
          <p:cNvPr id="310279" name="Object 7"/>
          <p:cNvGraphicFramePr>
            <a:graphicFrameLocks noChangeAspect="1"/>
          </p:cNvGraphicFramePr>
          <p:nvPr/>
        </p:nvGraphicFramePr>
        <p:xfrm>
          <a:off x="2135188" y="1484313"/>
          <a:ext cx="6265862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Формула" r:id="rId4" imgW="2260440" imgH="634680" progId="Equation.3">
                  <p:embed/>
                </p:oleObj>
              </mc:Choice>
              <mc:Fallback>
                <p:oleObj name="Формула" r:id="rId4" imgW="22604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1484313"/>
                        <a:ext cx="6265862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0" name="Object 8"/>
          <p:cNvGraphicFramePr>
            <a:graphicFrameLocks noChangeAspect="1"/>
          </p:cNvGraphicFramePr>
          <p:nvPr/>
        </p:nvGraphicFramePr>
        <p:xfrm>
          <a:off x="2135189" y="3121026"/>
          <a:ext cx="5329237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Формула" r:id="rId6" imgW="1917360" imgH="634680" progId="Equation.3">
                  <p:embed/>
                </p:oleObj>
              </mc:Choice>
              <mc:Fallback>
                <p:oleObj name="Формула" r:id="rId6" imgW="19173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3121026"/>
                        <a:ext cx="5329237" cy="173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1" name="Object 9"/>
          <p:cNvGraphicFramePr>
            <a:graphicFrameLocks noChangeAspect="1"/>
          </p:cNvGraphicFramePr>
          <p:nvPr/>
        </p:nvGraphicFramePr>
        <p:xfrm>
          <a:off x="2135189" y="4868864"/>
          <a:ext cx="81375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Формула" r:id="rId8" imgW="3009600" imgH="634680" progId="Equation.3">
                  <p:embed/>
                </p:oleObj>
              </mc:Choice>
              <mc:Fallback>
                <p:oleObj name="Формула" r:id="rId8" imgW="30096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4868864"/>
                        <a:ext cx="8137525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87" name="Text Box 15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10288" name="Text Box 16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E7F25F3E-39F4-4D21-9A7E-D3C6703FEA4E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9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Обратная матрица</a:t>
            </a:r>
          </a:p>
        </p:txBody>
      </p:sp>
      <p:sp>
        <p:nvSpPr>
          <p:cNvPr id="31232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232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2135189" y="1484313"/>
            <a:ext cx="1152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3.</a:t>
            </a:r>
            <a:endParaRPr lang="en-US" sz="4400" b="1" i="1" baseline="3000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312330" name="Object 10"/>
          <p:cNvGraphicFramePr>
            <a:graphicFrameLocks noChangeAspect="1"/>
          </p:cNvGraphicFramePr>
          <p:nvPr/>
        </p:nvGraphicFramePr>
        <p:xfrm>
          <a:off x="3000376" y="1557339"/>
          <a:ext cx="6335713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Формула" r:id="rId4" imgW="2628720" imgH="914400" progId="Equation.3">
                  <p:embed/>
                </p:oleObj>
              </mc:Choice>
              <mc:Fallback>
                <p:oleObj name="Формула" r:id="rId4" imgW="26287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6" y="1557339"/>
                        <a:ext cx="6335713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31" name="Object 11"/>
          <p:cNvGraphicFramePr>
            <a:graphicFrameLocks noChangeAspect="1"/>
          </p:cNvGraphicFramePr>
          <p:nvPr/>
        </p:nvGraphicFramePr>
        <p:xfrm>
          <a:off x="3006725" y="3933826"/>
          <a:ext cx="6243638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Формула" r:id="rId6" imgW="2590560" imgH="901440" progId="Equation.3">
                  <p:embed/>
                </p:oleObj>
              </mc:Choice>
              <mc:Fallback>
                <p:oleObj name="Формула" r:id="rId6" imgW="259056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3933826"/>
                        <a:ext cx="6243638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32" name="Text Box 12"/>
          <p:cNvSpPr txBox="1">
            <a:spLocks noChangeArrowheads="1"/>
          </p:cNvSpPr>
          <p:nvPr/>
        </p:nvSpPr>
        <p:spPr bwMode="auto">
          <a:xfrm>
            <a:off x="2135189" y="3573463"/>
            <a:ext cx="1152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4.</a:t>
            </a:r>
            <a:endParaRPr lang="en-US" sz="4400" b="1" i="1" baseline="3000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12336" name="Text Box 16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12337" name="Text Box 17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690EFB06-F863-42D6-8FF5-B509BC480F9A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03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Обратная матрица</a:t>
            </a:r>
          </a:p>
        </p:txBody>
      </p:sp>
      <p:sp>
        <p:nvSpPr>
          <p:cNvPr id="31437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37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14374" name="Text Box 6"/>
          <p:cNvSpPr txBox="1">
            <a:spLocks noChangeArrowheads="1"/>
          </p:cNvSpPr>
          <p:nvPr/>
        </p:nvSpPr>
        <p:spPr bwMode="auto">
          <a:xfrm>
            <a:off x="2135189" y="1484313"/>
            <a:ext cx="1152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5.</a:t>
            </a:r>
            <a:endParaRPr lang="en-US" sz="4400" b="1" i="1" baseline="3000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314378" name="Object 10"/>
          <p:cNvGraphicFramePr>
            <a:graphicFrameLocks noChangeAspect="1"/>
          </p:cNvGraphicFramePr>
          <p:nvPr/>
        </p:nvGraphicFramePr>
        <p:xfrm>
          <a:off x="2844800" y="1484313"/>
          <a:ext cx="7412038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Формула" r:id="rId4" imgW="3784320" imgH="901440" progId="Equation.3">
                  <p:embed/>
                </p:oleObj>
              </mc:Choice>
              <mc:Fallback>
                <p:oleObj name="Формула" r:id="rId4" imgW="378432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1484313"/>
                        <a:ext cx="7412038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9" name="Object 11"/>
          <p:cNvGraphicFramePr>
            <a:graphicFrameLocks noChangeAspect="1"/>
          </p:cNvGraphicFramePr>
          <p:nvPr/>
        </p:nvGraphicFramePr>
        <p:xfrm>
          <a:off x="2119314" y="3068639"/>
          <a:ext cx="6281737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Формула" r:id="rId6" imgW="2387520" imgH="2412720" progId="Equation.3">
                  <p:embed/>
                </p:oleObj>
              </mc:Choice>
              <mc:Fallback>
                <p:oleObj name="Формула" r:id="rId6" imgW="2387520" imgH="241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4" y="3068639"/>
                        <a:ext cx="6281737" cy="355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0" name="Object 12"/>
          <p:cNvGraphicFramePr>
            <a:graphicFrameLocks noChangeAspect="1"/>
          </p:cNvGraphicFramePr>
          <p:nvPr/>
        </p:nvGraphicFramePr>
        <p:xfrm>
          <a:off x="8256589" y="3357564"/>
          <a:ext cx="2232025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Формула" r:id="rId8" imgW="2374560" imgH="2412720" progId="Equation.3">
                  <p:embed/>
                </p:oleObj>
              </mc:Choice>
              <mc:Fallback>
                <p:oleObj name="Формула" r:id="rId8" imgW="2374560" imgH="241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9" y="3357564"/>
                        <a:ext cx="2232025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381" name="Text Box 13"/>
          <p:cNvSpPr txBox="1">
            <a:spLocks noChangeArrowheads="1"/>
          </p:cNvSpPr>
          <p:nvPr/>
        </p:nvSpPr>
        <p:spPr bwMode="auto">
          <a:xfrm>
            <a:off x="10028239" y="5430838"/>
            <a:ext cx="1152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54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5400" b="1" i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14385" name="Text Box 17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14386" name="Text Box 18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A870879C-0AC9-4955-A167-878223DA1F4D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9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27075"/>
            <a:ext cx="8532812" cy="941388"/>
          </a:xfrm>
        </p:spPr>
        <p:txBody>
          <a:bodyPr/>
          <a:lstStyle/>
          <a:p>
            <a:r>
              <a:rPr lang="en-US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</a:t>
            </a:r>
            <a:r>
              <a:rPr lang="ru-RU" sz="36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Ранг матрицы</a:t>
            </a:r>
          </a:p>
        </p:txBody>
      </p:sp>
      <p:sp>
        <p:nvSpPr>
          <p:cNvPr id="4710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135188" y="1557339"/>
            <a:ext cx="7993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Определение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Пусть дана матрица</a:t>
            </a:r>
            <a:endParaRPr lang="ru-RU" sz="32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47111" name="Object 7" descr="Почтовая бумага"/>
          <p:cNvGraphicFramePr>
            <a:graphicFrameLocks noChangeAspect="1"/>
          </p:cNvGraphicFramePr>
          <p:nvPr/>
        </p:nvGraphicFramePr>
        <p:xfrm>
          <a:off x="2139950" y="2124075"/>
          <a:ext cx="4756150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Формула" r:id="rId4" imgW="2603160" imgH="1384200" progId="Equation.3">
                  <p:embed/>
                </p:oleObj>
              </mc:Choice>
              <mc:Fallback>
                <p:oleObj name="Формула" r:id="rId4" imgW="2603160" imgH="13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2124075"/>
                        <a:ext cx="4756150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838951" y="3540126"/>
            <a:ext cx="37449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размерности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ru-RU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где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ru-RU" sz="28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≠</a:t>
            </a:r>
            <a:r>
              <a:rPr lang="ru-RU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135188" y="4510088"/>
            <a:ext cx="799306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Рангом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матрицы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называется наивысший из порядков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миноров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этой матрицы отличных от </a:t>
            </a: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ru-RU" sz="36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4F3A514A-94EA-4783-82A4-91CBD8043C9C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9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6" name="Text Box 10"/>
          <p:cNvSpPr txBox="1">
            <a:spLocks noChangeArrowheads="1"/>
          </p:cNvSpPr>
          <p:nvPr/>
        </p:nvSpPr>
        <p:spPr bwMode="auto">
          <a:xfrm>
            <a:off x="1524000" y="1527175"/>
            <a:ext cx="9144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598738" indent="-2235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27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3068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862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6656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122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580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3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49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Правила нахождения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ранга матрицы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Ранг матрицы</a:t>
            </a:r>
          </a:p>
        </p:txBody>
      </p:sp>
      <p:sp>
        <p:nvSpPr>
          <p:cNvPr id="31642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642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16427" name="Text Box 11"/>
          <p:cNvSpPr txBox="1">
            <a:spLocks noChangeArrowheads="1"/>
          </p:cNvSpPr>
          <p:nvPr/>
        </p:nvSpPr>
        <p:spPr bwMode="auto">
          <a:xfrm>
            <a:off x="2135189" y="2247900"/>
            <a:ext cx="8137525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способ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)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Вычисляют миноры начиная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 меньшего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порядка, если найден минор 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en-US" sz="5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k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k-</a:t>
            </a: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го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порядка отличный от </a:t>
            </a: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то достаточно вычислить миноры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окаймляющие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en-US" sz="5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k</a:t>
            </a:r>
            <a:r>
              <a:rPr lang="ru-RU" sz="32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если все они равны </a:t>
            </a: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то </a:t>
            </a:r>
          </a:p>
          <a:p>
            <a:pPr eaLnBrk="1" hangingPunct="1"/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rang A</a:t>
            </a:r>
            <a:r>
              <a:rPr lang="en-US" sz="4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en-US" sz="4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k</a:t>
            </a: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r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 = 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k</a:t>
            </a: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316432" name="Text Box 16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16433" name="Text Box 17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14DE27C1-0801-4708-ACD8-20DCF2C52240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9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Ранг матрицы</a:t>
            </a:r>
          </a:p>
        </p:txBody>
      </p:sp>
      <p:sp>
        <p:nvSpPr>
          <p:cNvPr id="318469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847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18472" name="Text Box 8"/>
          <p:cNvSpPr txBox="1">
            <a:spLocks noChangeArrowheads="1"/>
          </p:cNvSpPr>
          <p:nvPr/>
        </p:nvSpPr>
        <p:spPr bwMode="auto">
          <a:xfrm>
            <a:off x="2135188" y="1449389"/>
            <a:ext cx="7993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Пример</a:t>
            </a:r>
            <a:r>
              <a:rPr lang="ru-RU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найти ранг матрицы</a:t>
            </a:r>
            <a:endParaRPr lang="en-US" sz="32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318473" name="Object 9"/>
          <p:cNvGraphicFramePr>
            <a:graphicFrameLocks noChangeAspect="1"/>
          </p:cNvGraphicFramePr>
          <p:nvPr/>
        </p:nvGraphicFramePr>
        <p:xfrm>
          <a:off x="2711450" y="2060576"/>
          <a:ext cx="7056438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Формула" r:id="rId4" imgW="2971800" imgH="914400" progId="Equation.3">
                  <p:embed/>
                </p:oleObj>
              </mc:Choice>
              <mc:Fallback>
                <p:oleObj name="Формула" r:id="rId4" imgW="29718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060576"/>
                        <a:ext cx="7056438" cy="16986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4" name="Object 10"/>
          <p:cNvGraphicFramePr>
            <a:graphicFrameLocks noChangeAspect="1"/>
          </p:cNvGraphicFramePr>
          <p:nvPr/>
        </p:nvGraphicFramePr>
        <p:xfrm>
          <a:off x="2135188" y="3789364"/>
          <a:ext cx="29527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Формула" r:id="rId6" imgW="1752480" imgH="634680" progId="Equation.3">
                  <p:embed/>
                </p:oleObj>
              </mc:Choice>
              <mc:Fallback>
                <p:oleObj name="Формула" r:id="rId6" imgW="17524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789364"/>
                        <a:ext cx="295275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6" name="Object 12"/>
          <p:cNvGraphicFramePr>
            <a:graphicFrameLocks noChangeAspect="1"/>
          </p:cNvGraphicFramePr>
          <p:nvPr/>
        </p:nvGraphicFramePr>
        <p:xfrm>
          <a:off x="5519738" y="3789364"/>
          <a:ext cx="38735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Формула" r:id="rId8" imgW="2298600" imgH="634680" progId="Equation.3">
                  <p:embed/>
                </p:oleObj>
              </mc:Choice>
              <mc:Fallback>
                <p:oleObj name="Формула" r:id="rId8" imgW="22986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8" y="3789364"/>
                        <a:ext cx="38735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7" name="Object 13"/>
          <p:cNvGraphicFramePr>
            <a:graphicFrameLocks noChangeAspect="1"/>
          </p:cNvGraphicFramePr>
          <p:nvPr/>
        </p:nvGraphicFramePr>
        <p:xfrm>
          <a:off x="1973264" y="4868864"/>
          <a:ext cx="8002587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Формула" r:id="rId10" imgW="5257800" imgH="914400" progId="Equation.3">
                  <p:embed/>
                </p:oleObj>
              </mc:Choice>
              <mc:Fallback>
                <p:oleObj name="Формула" r:id="rId10" imgW="52578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4" y="4868864"/>
                        <a:ext cx="8002587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78" name="AutoShape 14"/>
          <p:cNvSpPr>
            <a:spLocks noChangeArrowheads="1"/>
          </p:cNvSpPr>
          <p:nvPr/>
        </p:nvSpPr>
        <p:spPr bwMode="auto">
          <a:xfrm>
            <a:off x="4151314" y="2157413"/>
            <a:ext cx="1368425" cy="982662"/>
          </a:xfrm>
          <a:prstGeom prst="flowChartAlternateProcess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8479" name="AutoShape 15"/>
          <p:cNvSpPr>
            <a:spLocks noChangeArrowheads="1"/>
          </p:cNvSpPr>
          <p:nvPr/>
        </p:nvSpPr>
        <p:spPr bwMode="auto">
          <a:xfrm>
            <a:off x="4149726" y="2608263"/>
            <a:ext cx="1368425" cy="1008062"/>
          </a:xfrm>
          <a:prstGeom prst="flowChartAlternateProcess">
            <a:avLst/>
          </a:prstGeom>
          <a:noFill/>
          <a:ln w="38100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8480" name="AutoShape 16"/>
          <p:cNvSpPr>
            <a:spLocks noChangeArrowheads="1"/>
          </p:cNvSpPr>
          <p:nvPr/>
        </p:nvSpPr>
        <p:spPr bwMode="auto">
          <a:xfrm>
            <a:off x="4151313" y="2101850"/>
            <a:ext cx="2881312" cy="1576388"/>
          </a:xfrm>
          <a:prstGeom prst="flowChartAlternateProcess">
            <a:avLst/>
          </a:prstGeom>
          <a:noFill/>
          <a:ln w="38100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8481" name="Text Box 17"/>
          <p:cNvSpPr txBox="1">
            <a:spLocks noChangeArrowheads="1"/>
          </p:cNvSpPr>
          <p:nvPr/>
        </p:nvSpPr>
        <p:spPr bwMode="auto">
          <a:xfrm>
            <a:off x="5232400" y="6100763"/>
            <a:ext cx="3887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Ответ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6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rang A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28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18482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2027238"/>
            <a:ext cx="431800" cy="457200"/>
          </a:xfrm>
          <a:prstGeom prst="actionButtonForwardNex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8485" name="Text Box 21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18486" name="Text Box 22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3177D885-07D7-426C-A3ED-9B01B1A651AF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7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8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8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8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3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3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18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18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18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18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482"/>
                  </p:tgtEl>
                </p:cond>
              </p:nextCondLst>
            </p:seq>
          </p:childTnLst>
        </p:cTn>
      </p:par>
    </p:tnLst>
    <p:bldLst>
      <p:bldP spid="318478" grpId="0" animBg="1"/>
      <p:bldP spid="318478" grpId="1" animBg="1"/>
      <p:bldP spid="318479" grpId="0" animBg="1"/>
      <p:bldP spid="318479" grpId="1" animBg="1"/>
      <p:bldP spid="318480" grpId="0" animBg="1"/>
      <p:bldP spid="318480" grpId="1" animBg="1"/>
      <p:bldP spid="31848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Ранг матрицы</a:t>
            </a:r>
          </a:p>
        </p:txBody>
      </p:sp>
      <p:sp>
        <p:nvSpPr>
          <p:cNvPr id="32051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051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20519" name="Text Box 7"/>
          <p:cNvSpPr txBox="1">
            <a:spLocks noChangeArrowheads="1"/>
          </p:cNvSpPr>
          <p:nvPr/>
        </p:nvSpPr>
        <p:spPr bwMode="auto">
          <a:xfrm>
            <a:off x="2135189" y="1487489"/>
            <a:ext cx="81375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II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способ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)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Основывается на свойствах ранга и определителей: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20520" name="Text Box 8"/>
          <p:cNvSpPr txBox="1">
            <a:spLocks noChangeArrowheads="1"/>
          </p:cNvSpPr>
          <p:nvPr/>
        </p:nvSpPr>
        <p:spPr bwMode="auto">
          <a:xfrm>
            <a:off x="2135188" y="2911475"/>
            <a:ext cx="80645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º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Ранг матрицы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 изменится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если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поменять местами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строки и столбцы.</a:t>
            </a:r>
            <a:endParaRPr lang="en-US" sz="3200" b="1" i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20521" name="Text Box 9"/>
          <p:cNvSpPr txBox="1">
            <a:spLocks noChangeArrowheads="1"/>
          </p:cNvSpPr>
          <p:nvPr/>
        </p:nvSpPr>
        <p:spPr bwMode="auto">
          <a:xfrm>
            <a:off x="2135188" y="4191000"/>
            <a:ext cx="80645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º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Ранг матрицы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 изменится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если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все</a:t>
            </a:r>
            <a:r>
              <a:rPr lang="ru-RU" sz="32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элементы какой-либо строки или столбца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умножить</a:t>
            </a:r>
            <a:r>
              <a:rPr lang="ru-RU" sz="32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на одно и тоже число отличное от нуля.</a:t>
            </a:r>
            <a:endParaRPr lang="en-US" sz="3200" b="1" i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20524" name="Text Box 12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20525" name="Text Box 13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1378F456-BB22-4AF9-ABD9-FE238956AC63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39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3" name="Rectangle 3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Ранг матрицы</a:t>
            </a:r>
          </a:p>
        </p:txBody>
      </p:sp>
      <p:sp>
        <p:nvSpPr>
          <p:cNvPr id="322565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56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22568" name="Text Box 8"/>
          <p:cNvSpPr txBox="1">
            <a:spLocks noChangeArrowheads="1"/>
          </p:cNvSpPr>
          <p:nvPr/>
        </p:nvSpPr>
        <p:spPr bwMode="auto">
          <a:xfrm>
            <a:off x="2135189" y="1484313"/>
            <a:ext cx="8010525" cy="50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º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Ранг матрицы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 изменится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если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все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элементы какой-либо строки или столбца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умножить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на некоторое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число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(</a:t>
            </a:r>
            <a:r>
              <a:rPr lang="ru-RU" sz="4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≠ </a:t>
            </a: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  и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прибавить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к соответствующим элементам какой-либо строки или столбца.</a:t>
            </a:r>
            <a:endParaRPr lang="en-US" sz="4000" b="1" i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22573" name="Text Box 1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22574" name="Text Box 1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6226305A-9DB1-4BD4-9144-98DDABA4B6AF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2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Ранг матрицы</a:t>
            </a:r>
          </a:p>
        </p:txBody>
      </p:sp>
      <p:sp>
        <p:nvSpPr>
          <p:cNvPr id="76186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186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761863" name="Text Box 7"/>
          <p:cNvSpPr txBox="1">
            <a:spLocks noChangeArrowheads="1"/>
          </p:cNvSpPr>
          <p:nvPr/>
        </p:nvSpPr>
        <p:spPr bwMode="auto">
          <a:xfrm>
            <a:off x="2135188" y="1493838"/>
            <a:ext cx="8064500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º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Ранг матрицы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 изменится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если из неё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удалить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строку или столбец все элементы которой нулевые.</a:t>
            </a:r>
            <a:endParaRPr lang="en-US" sz="4000" b="1" i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61864" name="Text Box 8"/>
          <p:cNvSpPr txBox="1">
            <a:spLocks noChangeArrowheads="1"/>
          </p:cNvSpPr>
          <p:nvPr/>
        </p:nvSpPr>
        <p:spPr bwMode="auto">
          <a:xfrm>
            <a:off x="2135188" y="4146551"/>
            <a:ext cx="80645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Вывод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 ранг матрицы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 изменится</a:t>
            </a:r>
            <a:r>
              <a:rPr lang="ru-RU" sz="40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 результате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элементарных преобразований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4000" b="1" i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61867" name="Text Box 11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761868" name="Text Box 12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AB7ACA88-5497-439D-98F1-C04832947097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6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300" name="Object 60"/>
          <p:cNvGraphicFramePr>
            <a:graphicFrameLocks noChangeAspect="1"/>
          </p:cNvGraphicFramePr>
          <p:nvPr/>
        </p:nvGraphicFramePr>
        <p:xfrm>
          <a:off x="1838326" y="4951413"/>
          <a:ext cx="8537575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3" imgW="3949560" imgH="1015920" progId="Equation.3">
                  <p:embed/>
                </p:oleObj>
              </mc:Choice>
              <mc:Fallback>
                <p:oleObj name="Формула" r:id="rId3" imgW="394956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6" y="4951413"/>
                        <a:ext cx="8537575" cy="177006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2" name="Line 62"/>
          <p:cNvSpPr>
            <a:spLocks noChangeShapeType="1"/>
          </p:cNvSpPr>
          <p:nvPr/>
        </p:nvSpPr>
        <p:spPr bwMode="auto">
          <a:xfrm flipV="1">
            <a:off x="6527801" y="5235576"/>
            <a:ext cx="677863" cy="1198563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66301" name="Line 61"/>
          <p:cNvSpPr>
            <a:spLocks noChangeShapeType="1"/>
          </p:cNvSpPr>
          <p:nvPr/>
        </p:nvSpPr>
        <p:spPr bwMode="auto">
          <a:xfrm>
            <a:off x="6526214" y="5232401"/>
            <a:ext cx="1355725" cy="11969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66303" name="Line 63"/>
          <p:cNvSpPr>
            <a:spLocks noChangeShapeType="1"/>
          </p:cNvSpPr>
          <p:nvPr/>
        </p:nvSpPr>
        <p:spPr bwMode="auto">
          <a:xfrm flipH="1" flipV="1">
            <a:off x="7204076" y="5233988"/>
            <a:ext cx="682625" cy="601662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66304" name="Line 64"/>
          <p:cNvSpPr>
            <a:spLocks noChangeShapeType="1"/>
          </p:cNvSpPr>
          <p:nvPr/>
        </p:nvSpPr>
        <p:spPr bwMode="auto">
          <a:xfrm flipH="1">
            <a:off x="6532563" y="5835650"/>
            <a:ext cx="1352550" cy="5969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66305" name="Line 65"/>
          <p:cNvSpPr>
            <a:spLocks noChangeShapeType="1"/>
          </p:cNvSpPr>
          <p:nvPr/>
        </p:nvSpPr>
        <p:spPr bwMode="auto">
          <a:xfrm flipV="1">
            <a:off x="6527800" y="5237163"/>
            <a:ext cx="1358900" cy="5969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66306" name="Line 66"/>
          <p:cNvSpPr>
            <a:spLocks noChangeShapeType="1"/>
          </p:cNvSpPr>
          <p:nvPr/>
        </p:nvSpPr>
        <p:spPr bwMode="auto">
          <a:xfrm flipV="1">
            <a:off x="7210426" y="5232401"/>
            <a:ext cx="676275" cy="1198563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66307" name="Line 67"/>
          <p:cNvSpPr>
            <a:spLocks noChangeShapeType="1"/>
          </p:cNvSpPr>
          <p:nvPr/>
        </p:nvSpPr>
        <p:spPr bwMode="auto">
          <a:xfrm flipH="1" flipV="1">
            <a:off x="6526213" y="5834064"/>
            <a:ext cx="679450" cy="59372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66308" name="Line 68"/>
          <p:cNvSpPr>
            <a:spLocks noChangeShapeType="1"/>
          </p:cNvSpPr>
          <p:nvPr/>
        </p:nvSpPr>
        <p:spPr bwMode="auto">
          <a:xfrm>
            <a:off x="8186738" y="5842000"/>
            <a:ext cx="2857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66309" name="Line 69"/>
          <p:cNvSpPr>
            <a:spLocks noChangeShapeType="1"/>
          </p:cNvSpPr>
          <p:nvPr/>
        </p:nvSpPr>
        <p:spPr bwMode="auto">
          <a:xfrm flipH="1">
            <a:off x="8742364" y="5235576"/>
            <a:ext cx="1355725" cy="11985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66311" name="Line 71"/>
          <p:cNvSpPr>
            <a:spLocks noChangeShapeType="1"/>
          </p:cNvSpPr>
          <p:nvPr/>
        </p:nvSpPr>
        <p:spPr bwMode="auto">
          <a:xfrm flipH="1">
            <a:off x="9420225" y="5832475"/>
            <a:ext cx="679450" cy="598488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66312" name="Line 72"/>
          <p:cNvSpPr>
            <a:spLocks noChangeShapeType="1"/>
          </p:cNvSpPr>
          <p:nvPr/>
        </p:nvSpPr>
        <p:spPr bwMode="auto">
          <a:xfrm>
            <a:off x="8742364" y="5237163"/>
            <a:ext cx="681037" cy="1192212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66313" name="Line 73"/>
          <p:cNvSpPr>
            <a:spLocks noChangeShapeType="1"/>
          </p:cNvSpPr>
          <p:nvPr/>
        </p:nvSpPr>
        <p:spPr bwMode="auto">
          <a:xfrm>
            <a:off x="8742364" y="5233989"/>
            <a:ext cx="1362075" cy="60007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66314" name="Line 74"/>
          <p:cNvSpPr>
            <a:spLocks noChangeShapeType="1"/>
          </p:cNvSpPr>
          <p:nvPr/>
        </p:nvSpPr>
        <p:spPr bwMode="auto">
          <a:xfrm>
            <a:off x="8743951" y="5835650"/>
            <a:ext cx="1355725" cy="5969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66315" name="Line 75"/>
          <p:cNvSpPr>
            <a:spLocks noChangeShapeType="1"/>
          </p:cNvSpPr>
          <p:nvPr/>
        </p:nvSpPr>
        <p:spPr bwMode="auto">
          <a:xfrm>
            <a:off x="9424989" y="5233989"/>
            <a:ext cx="676275" cy="1196975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66310" name="Line 70"/>
          <p:cNvSpPr>
            <a:spLocks noChangeShapeType="1"/>
          </p:cNvSpPr>
          <p:nvPr/>
        </p:nvSpPr>
        <p:spPr bwMode="auto">
          <a:xfrm flipH="1">
            <a:off x="8742363" y="5237163"/>
            <a:ext cx="677862" cy="595312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66316" name="Rectangle 76"/>
          <p:cNvSpPr>
            <a:spLocks noChangeArrowheads="1"/>
          </p:cNvSpPr>
          <p:nvPr/>
        </p:nvSpPr>
        <p:spPr bwMode="auto">
          <a:xfrm>
            <a:off x="5838826" y="4957763"/>
            <a:ext cx="4537075" cy="17637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1F4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title"/>
          </p:nvPr>
        </p:nvSpPr>
        <p:spPr>
          <a:xfrm>
            <a:off x="2135188" y="658813"/>
            <a:ext cx="7772400" cy="1143000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Определители</a:t>
            </a: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266245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71450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46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74688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2135188" y="1557338"/>
            <a:ext cx="8064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Определитель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3-го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порядка имеет вид:</a:t>
            </a:r>
          </a:p>
        </p:txBody>
      </p:sp>
      <p:sp>
        <p:nvSpPr>
          <p:cNvPr id="266255" name="Text Box 15"/>
          <p:cNvSpPr txBox="1">
            <a:spLocks noChangeArrowheads="1"/>
          </p:cNvSpPr>
          <p:nvPr/>
        </p:nvSpPr>
        <p:spPr bwMode="auto">
          <a:xfrm>
            <a:off x="2135188" y="3573463"/>
            <a:ext cx="8064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Определитель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3-го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порядка вычисляется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2-мя</a:t>
            </a:r>
            <a:r>
              <a:rPr lang="ru-RU" sz="28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способами:</a:t>
            </a:r>
          </a:p>
        </p:txBody>
      </p:sp>
      <p:sp>
        <p:nvSpPr>
          <p:cNvPr id="266256" name="Text Box 16"/>
          <p:cNvSpPr txBox="1">
            <a:spLocks noChangeArrowheads="1"/>
          </p:cNvSpPr>
          <p:nvPr/>
        </p:nvSpPr>
        <p:spPr bwMode="auto">
          <a:xfrm>
            <a:off x="2135188" y="4405313"/>
            <a:ext cx="85328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1-й способ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(правило треугольника,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Саррюса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 </a:t>
            </a:r>
          </a:p>
        </p:txBody>
      </p:sp>
      <p:grpSp>
        <p:nvGrpSpPr>
          <p:cNvPr id="266298" name="Group 58"/>
          <p:cNvGrpSpPr>
            <a:grpSpLocks/>
          </p:cNvGrpSpPr>
          <p:nvPr/>
        </p:nvGrpSpPr>
        <p:grpSpPr bwMode="auto">
          <a:xfrm>
            <a:off x="4384676" y="2060575"/>
            <a:ext cx="3502025" cy="1543050"/>
            <a:chOff x="1861" y="1298"/>
            <a:chExt cx="1991" cy="972"/>
          </a:xfrm>
        </p:grpSpPr>
        <p:graphicFrame>
          <p:nvGraphicFramePr>
            <p:cNvPr id="266252" name="Object 12"/>
            <p:cNvGraphicFramePr>
              <a:graphicFrameLocks noChangeAspect="1"/>
            </p:cNvGraphicFramePr>
            <p:nvPr/>
          </p:nvGraphicFramePr>
          <p:xfrm>
            <a:off x="1861" y="1298"/>
            <a:ext cx="1991" cy="9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Формула" r:id="rId6" imgW="2158920" imgH="1054080" progId="Equation.3">
                    <p:embed/>
                  </p:oleObj>
                </mc:Choice>
                <mc:Fallback>
                  <p:oleObj name="Формула" r:id="rId6" imgW="2158920" imgH="1054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1" y="1298"/>
                          <a:ext cx="1991" cy="972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E1F4FF"/>
                            </a:gs>
                            <a:gs pos="50000">
                              <a:srgbClr val="FFFFFF"/>
                            </a:gs>
                            <a:gs pos="100000">
                              <a:srgbClr val="E1F4FF"/>
                            </a:gs>
                          </a:gsLst>
                          <a:lin ang="2700000" scaled="1"/>
                        </a:gradFill>
                        <a:ln w="38100" cap="flat" cmpd="sng" algn="ctr">
                          <a:solidFill>
                            <a:srgbClr val="0000CC"/>
                          </a:solidFill>
                          <a:prstDash val="solid"/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296" name="Line 56"/>
            <p:cNvSpPr>
              <a:spLocks noChangeShapeType="1"/>
            </p:cNvSpPr>
            <p:nvPr/>
          </p:nvSpPr>
          <p:spPr bwMode="auto">
            <a:xfrm>
              <a:off x="2317" y="1311"/>
              <a:ext cx="0" cy="9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297" name="Line 57"/>
            <p:cNvSpPr>
              <a:spLocks noChangeShapeType="1"/>
            </p:cNvSpPr>
            <p:nvPr/>
          </p:nvSpPr>
          <p:spPr bwMode="auto">
            <a:xfrm>
              <a:off x="3825" y="1310"/>
              <a:ext cx="0" cy="9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317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4443413"/>
            <a:ext cx="431800" cy="457200"/>
          </a:xfrm>
          <a:prstGeom prst="actionButtonForwardNex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18" name="AutoShape 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1477963"/>
            <a:ext cx="431800" cy="457200"/>
          </a:xfrm>
          <a:prstGeom prst="actionButtonForwardNex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24" name="Text Box 8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741AF5CC-9C83-4903-A59A-5C884735E7F7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3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266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6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6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66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6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6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6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6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6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6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6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6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6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7" presetClass="emph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66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663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663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663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66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663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66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663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2663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663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2663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663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663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663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2663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663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663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663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2663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663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663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663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2663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663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2663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2663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66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663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6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1000" fill="hold"/>
                                        <p:tgtEl>
                                          <p:spTgt spid="266298"/>
                                        </p:tgtEl>
                                      </p:cBhvr>
                                      <p:by x="223000" y="22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266298"/>
                                        </p:tgtEl>
                                      </p:cBhvr>
                                      <p:by x="43000" y="4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18"/>
                  </p:tgtEl>
                </p:cond>
              </p:nextCondLst>
            </p:seq>
          </p:childTnLst>
        </p:cTn>
      </p:par>
    </p:tnLst>
    <p:bldLst>
      <p:bldP spid="266302" grpId="0" animBg="1"/>
      <p:bldP spid="266301" grpId="0" animBg="1"/>
      <p:bldP spid="266303" grpId="0" animBg="1"/>
      <p:bldP spid="266304" grpId="0" animBg="1"/>
      <p:bldP spid="266305" grpId="0" animBg="1"/>
      <p:bldP spid="266306" grpId="0" animBg="1"/>
      <p:bldP spid="266307" grpId="0" animBg="1"/>
      <p:bldP spid="266309" grpId="0" animBg="1"/>
      <p:bldP spid="266311" grpId="0" animBg="1"/>
      <p:bldP spid="266312" grpId="0" animBg="1"/>
      <p:bldP spid="266313" grpId="0" animBg="1"/>
      <p:bldP spid="266314" grpId="0" animBg="1"/>
      <p:bldP spid="266315" grpId="0" animBg="1"/>
      <p:bldP spid="266310" grpId="0" animBg="1"/>
      <p:bldP spid="2663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Ранг матрицы</a:t>
            </a:r>
          </a:p>
        </p:txBody>
      </p:sp>
      <p:sp>
        <p:nvSpPr>
          <p:cNvPr id="32461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61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24617" name="Text Box 9"/>
          <p:cNvSpPr txBox="1">
            <a:spLocks noChangeArrowheads="1"/>
          </p:cNvSpPr>
          <p:nvPr/>
        </p:nvSpPr>
        <p:spPr bwMode="auto">
          <a:xfrm>
            <a:off x="2135188" y="1568450"/>
            <a:ext cx="823595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Определение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Матрицы 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B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называются </a:t>
            </a:r>
            <a:r>
              <a:rPr lang="ru-RU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эквивалентными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если одна из них получена из другой с помощью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конечного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числа алгебраических преобразований.</a:t>
            </a:r>
            <a:endParaRPr lang="ru-RU" sz="36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24618" name="Text Box 10"/>
          <p:cNvSpPr txBox="1">
            <a:spLocks noChangeArrowheads="1"/>
          </p:cNvSpPr>
          <p:nvPr/>
        </p:nvSpPr>
        <p:spPr bwMode="auto">
          <a:xfrm>
            <a:off x="1820863" y="4959351"/>
            <a:ext cx="85328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Эквивалентные матрицы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 равны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между собой, но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ранги их равны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ru-RU" sz="36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24623" name="Text Box 15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24624" name="Text Box 16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3D100696-366A-4395-95B2-A8B77A7143B1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2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Ранг матрицы</a:t>
            </a:r>
          </a:p>
        </p:txBody>
      </p:sp>
      <p:sp>
        <p:nvSpPr>
          <p:cNvPr id="32563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63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2135188" y="3581400"/>
            <a:ext cx="799306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38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3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26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2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59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6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2)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Если квадратная матрица размерности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ru-RU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ru-RU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невырожденная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  т.е. если определитель этой матрицы не равен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то её ранг равен</a:t>
            </a:r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2135188" y="5956300"/>
            <a:ext cx="7993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38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3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26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2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59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6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)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Ранг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нулевой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матрицы равен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325643" name="Text Box 11"/>
          <p:cNvSpPr txBox="1">
            <a:spLocks noChangeArrowheads="1"/>
          </p:cNvSpPr>
          <p:nvPr/>
        </p:nvSpPr>
        <p:spPr bwMode="auto">
          <a:xfrm>
            <a:off x="2135188" y="1484313"/>
            <a:ext cx="7993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38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3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26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2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59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6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Замечания</a:t>
            </a:r>
            <a:r>
              <a:rPr lang="en-US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</a:p>
        </p:txBody>
      </p:sp>
      <p:sp>
        <p:nvSpPr>
          <p:cNvPr id="325644" name="Text Box 12"/>
          <p:cNvSpPr txBox="1">
            <a:spLocks noChangeArrowheads="1"/>
          </p:cNvSpPr>
          <p:nvPr/>
        </p:nvSpPr>
        <p:spPr bwMode="auto">
          <a:xfrm>
            <a:off x="2135188" y="1846264"/>
            <a:ext cx="7993062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38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3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26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2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59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6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1)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Если матрица размерности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ru-RU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то её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ранг не превосходит наименьшего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из размеров. (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rang A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≤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min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{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;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}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325647" name="Text Box 15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25648" name="Text Box 16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A84DC256-C14A-42DB-BE0F-F0898E9C440A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5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64" name="Rectangle 16"/>
          <p:cNvSpPr>
            <a:spLocks noChangeArrowheads="1"/>
          </p:cNvSpPr>
          <p:nvPr/>
        </p:nvSpPr>
        <p:spPr bwMode="auto">
          <a:xfrm>
            <a:off x="1884364" y="1484313"/>
            <a:ext cx="8402637" cy="530225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658813"/>
            <a:ext cx="7772400" cy="1143000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Ранг матрицы</a:t>
            </a:r>
          </a:p>
        </p:txBody>
      </p:sp>
      <p:graphicFrame>
        <p:nvGraphicFramePr>
          <p:cNvPr id="33485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135188" y="2365375"/>
          <a:ext cx="3673475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Формула" r:id="rId3" imgW="2971800" imgH="1346040" progId="Equation.3">
                  <p:embed/>
                </p:oleObj>
              </mc:Choice>
              <mc:Fallback>
                <p:oleObj name="Формула" r:id="rId3" imgW="297180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365375"/>
                        <a:ext cx="3673475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1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2135188" y="1484313"/>
            <a:ext cx="7993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Пример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найти ранг матрицы</a:t>
            </a:r>
            <a:endParaRPr lang="en-US" sz="28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34854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34856" name="Text Box 8"/>
          <p:cNvSpPr txBox="1">
            <a:spLocks noChangeArrowheads="1"/>
          </p:cNvSpPr>
          <p:nvPr/>
        </p:nvSpPr>
        <p:spPr bwMode="auto">
          <a:xfrm>
            <a:off x="5808663" y="2676525"/>
            <a:ext cx="45005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9263" indent="-449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~</a:t>
            </a:r>
            <a:endParaRPr lang="en-US" sz="36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334857" name="Object 9"/>
          <p:cNvGraphicFramePr>
            <a:graphicFrameLocks noChangeAspect="1"/>
          </p:cNvGraphicFramePr>
          <p:nvPr/>
        </p:nvGraphicFramePr>
        <p:xfrm>
          <a:off x="5456239" y="4251325"/>
          <a:ext cx="410527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Формула" r:id="rId6" imgW="2971800" imgH="1346040" progId="Equation.3">
                  <p:embed/>
                </p:oleObj>
              </mc:Choice>
              <mc:Fallback>
                <p:oleObj name="Формула" r:id="rId6" imgW="297180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239" y="4251325"/>
                        <a:ext cx="4105275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8" name="Text Box 10"/>
          <p:cNvSpPr txBox="1">
            <a:spLocks noChangeArrowheads="1"/>
          </p:cNvSpPr>
          <p:nvPr/>
        </p:nvSpPr>
        <p:spPr bwMode="auto">
          <a:xfrm>
            <a:off x="3387725" y="4284664"/>
            <a:ext cx="172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 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5</a:t>
            </a:r>
            <a:endParaRPr lang="en-US" sz="3200" b="1" baseline="3000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34859" name="Text Box 11"/>
          <p:cNvSpPr txBox="1">
            <a:spLocks noChangeArrowheads="1"/>
          </p:cNvSpPr>
          <p:nvPr/>
        </p:nvSpPr>
        <p:spPr bwMode="auto">
          <a:xfrm>
            <a:off x="2884488" y="4784725"/>
            <a:ext cx="3167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 4,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 5</a:t>
            </a:r>
            <a:endParaRPr lang="en-US" sz="32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34860" name="Text Box 12"/>
          <p:cNvSpPr txBox="1">
            <a:spLocks noChangeArrowheads="1"/>
          </p:cNvSpPr>
          <p:nvPr/>
        </p:nvSpPr>
        <p:spPr bwMode="auto">
          <a:xfrm>
            <a:off x="9291638" y="4959350"/>
            <a:ext cx="14398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~</a:t>
            </a:r>
            <a:endParaRPr lang="en-US" sz="36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34861" name="Text Box 13"/>
          <p:cNvSpPr txBox="1">
            <a:spLocks noChangeArrowheads="1"/>
          </p:cNvSpPr>
          <p:nvPr/>
        </p:nvSpPr>
        <p:spPr bwMode="auto">
          <a:xfrm>
            <a:off x="6383339" y="2781300"/>
            <a:ext cx="41052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9263" indent="-449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переставим местами </a:t>
            </a:r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1-й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 </a:t>
            </a:r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4-й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столбец матрицы</a:t>
            </a:r>
            <a:endParaRPr lang="en-US" sz="28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34865" name="Text Box 17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34866" name="Text Box 18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8198625C-BC01-43EF-A257-82FAB9050053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4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6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658813"/>
            <a:ext cx="7772400" cy="1143000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Ранг матрицы</a:t>
            </a:r>
          </a:p>
        </p:txBody>
      </p:sp>
      <p:sp>
        <p:nvSpPr>
          <p:cNvPr id="336899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690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36903" name="Text Box 7"/>
          <p:cNvSpPr txBox="1">
            <a:spLocks noChangeArrowheads="1"/>
          </p:cNvSpPr>
          <p:nvPr/>
        </p:nvSpPr>
        <p:spPr bwMode="auto">
          <a:xfrm>
            <a:off x="2135188" y="1484314"/>
            <a:ext cx="7993062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38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3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26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2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59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6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Замечание</a:t>
            </a:r>
            <a:r>
              <a:rPr lang="en-US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 если матрицу можно свести к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ступенчатому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(треугольному) виду, то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ранг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матрицы равен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кол-ву строк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не равных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grpSp>
        <p:nvGrpSpPr>
          <p:cNvPr id="336908" name="Group 12"/>
          <p:cNvGrpSpPr>
            <a:grpSpLocks/>
          </p:cNvGrpSpPr>
          <p:nvPr/>
        </p:nvGrpSpPr>
        <p:grpSpPr bwMode="auto">
          <a:xfrm>
            <a:off x="3324225" y="3614739"/>
            <a:ext cx="5543550" cy="3025775"/>
            <a:chOff x="975" y="2205"/>
            <a:chExt cx="3492" cy="1906"/>
          </a:xfrm>
        </p:grpSpPr>
        <p:graphicFrame>
          <p:nvGraphicFramePr>
            <p:cNvPr id="336904" name="Object 8"/>
            <p:cNvGraphicFramePr>
              <a:graphicFrameLocks noChangeAspect="1"/>
            </p:cNvGraphicFramePr>
            <p:nvPr/>
          </p:nvGraphicFramePr>
          <p:xfrm>
            <a:off x="975" y="2205"/>
            <a:ext cx="3492" cy="1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4" name="Формула" r:id="rId4" imgW="2489040" imgH="1358640" progId="Equation.3">
                    <p:embed/>
                  </p:oleObj>
                </mc:Choice>
                <mc:Fallback>
                  <p:oleObj name="Формула" r:id="rId4" imgW="2489040" imgH="1358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5" y="2205"/>
                          <a:ext cx="3492" cy="1906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E1F4FF"/>
                            </a:gs>
                            <a:gs pos="50000">
                              <a:srgbClr val="FFFFFF"/>
                            </a:gs>
                            <a:gs pos="100000">
                              <a:srgbClr val="E1F4FF"/>
                            </a:gs>
                          </a:gsLst>
                          <a:lin ang="2700000" scaled="1"/>
                        </a:gradFill>
                        <a:ln w="38100" cap="flat" cmpd="sng" algn="ctr">
                          <a:solidFill>
                            <a:srgbClr val="0000CC"/>
                          </a:solidFill>
                          <a:prstDash val="solid"/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6906" name="Line 10"/>
            <p:cNvSpPr>
              <a:spLocks noChangeShapeType="1"/>
            </p:cNvSpPr>
            <p:nvPr/>
          </p:nvSpPr>
          <p:spPr bwMode="auto">
            <a:xfrm>
              <a:off x="1701" y="2535"/>
              <a:ext cx="2086" cy="153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6911" name="Text Box 15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36912" name="Text Box 16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D174C41F-A254-4775-85AF-ACFC88AD0B59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9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1006475"/>
            <a:ext cx="8532812" cy="94138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</a:t>
            </a:r>
            <a:r>
              <a:rPr lang="ru-RU" sz="32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Решение систем линейных уравнений</a:t>
            </a:r>
            <a:r>
              <a:rPr lang="ru-RU" sz="3800"/>
              <a:t> </a:t>
            </a:r>
          </a:p>
        </p:txBody>
      </p:sp>
      <p:sp>
        <p:nvSpPr>
          <p:cNvPr id="4813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135188" y="1863726"/>
            <a:ext cx="7993062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Определение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Пусть дана система линейных уравнений:</a:t>
            </a:r>
            <a:endParaRPr lang="ru-RU" sz="28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8975725" y="3459163"/>
            <a:ext cx="11509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sym typeface="Wingdings" panose="05000000000000000000" pitchFamily="2" charset="2"/>
              </a:rPr>
              <a:t>(1)</a:t>
            </a:r>
            <a:endParaRPr lang="ru-RU" sz="4400" b="1" i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2135188" y="4933950"/>
            <a:ext cx="799306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где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2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en-US" sz="28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2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 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,…,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2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-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неизвестные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2135188" y="5351464"/>
            <a:ext cx="79930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2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ij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–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коэффициенты при неизвестных</a:t>
            </a:r>
            <a:endParaRPr lang="ru-RU" sz="28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1524000" y="5757864"/>
            <a:ext cx="91440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b</a:t>
            </a:r>
            <a:r>
              <a:rPr lang="en-US" sz="2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en-US" sz="2800" b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b</a:t>
            </a:r>
            <a:r>
              <a:rPr lang="en-US" sz="2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 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,…,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b</a:t>
            </a:r>
            <a:r>
              <a:rPr lang="en-US" sz="2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–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столбец свободных коэффициентов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1524000" y="6199189"/>
            <a:ext cx="91440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Иначе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∑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2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ij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2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</a:t>
            </a:r>
            <a:r>
              <a:rPr lang="en-US" sz="2800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b</a:t>
            </a:r>
            <a:r>
              <a:rPr lang="en-US" sz="2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где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,…,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;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,…,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3286125" y="2779713"/>
          <a:ext cx="5619750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Формула" r:id="rId4" imgW="3251160" imgH="1396800" progId="Equation.3">
                  <p:embed/>
                </p:oleObj>
              </mc:Choice>
              <mc:Fallback>
                <p:oleObj name="Формула" r:id="rId4" imgW="325116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779713"/>
                        <a:ext cx="5619750" cy="21399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3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1479550"/>
            <a:ext cx="431800" cy="457200"/>
          </a:xfrm>
          <a:prstGeom prst="actionButtonForwardNex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099508C5-EB94-427C-9386-50C901A3E1CB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4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8135"/>
                                        </p:tgtEl>
                                      </p:cBhvr>
                                      <p:by x="139000" y="139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2106 L 0.00035 -0.0569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48135"/>
                                        </p:tgtEl>
                                      </p:cBhvr>
                                      <p:by x="72000" y="72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5694 L 0.00035 -0.0212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3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692150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</a:t>
            </a:r>
            <a:r>
              <a:rPr lang="ru-RU" sz="2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Решение систем линейных уравнений</a:t>
            </a:r>
            <a:r>
              <a:rPr lang="ru-RU" sz="3800"/>
              <a:t> </a:t>
            </a:r>
          </a:p>
        </p:txBody>
      </p:sp>
      <p:sp>
        <p:nvSpPr>
          <p:cNvPr id="33894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94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2135189" y="1493838"/>
            <a:ext cx="8370887" cy="478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Определение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</a:t>
            </a:r>
            <a:r>
              <a:rPr lang="ru-RU" sz="4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Решением системы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(</a:t>
            </a: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 называется совокупность 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чисел                  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5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4800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k</a:t>
            </a:r>
            <a:r>
              <a:rPr lang="en-US" sz="5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5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5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ru-RU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k</a:t>
            </a:r>
            <a:r>
              <a:rPr lang="en-US" sz="5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 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,…,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66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ru-RU" sz="4800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k</a:t>
            </a:r>
            <a:r>
              <a:rPr lang="en-US" sz="66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en-US" sz="4800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при подстановке которых,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каждое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уравнение системы обращается в верное равенство.</a:t>
            </a:r>
          </a:p>
        </p:txBody>
      </p:sp>
      <p:sp>
        <p:nvSpPr>
          <p:cNvPr id="338960" name="Text Box 16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38961" name="Text Box 17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626445C0-D6FE-4825-922E-FECB06AAA312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3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692150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</a:t>
            </a:r>
            <a:r>
              <a:rPr lang="ru-RU" sz="2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Решение систем линейных уравнений</a:t>
            </a:r>
            <a:r>
              <a:rPr lang="ru-RU" sz="3800"/>
              <a:t> </a:t>
            </a:r>
          </a:p>
        </p:txBody>
      </p:sp>
      <p:sp>
        <p:nvSpPr>
          <p:cNvPr id="76390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390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763911" name="Text Box 7"/>
          <p:cNvSpPr txBox="1">
            <a:spLocks noChangeArrowheads="1"/>
          </p:cNvSpPr>
          <p:nvPr/>
        </p:nvSpPr>
        <p:spPr bwMode="auto">
          <a:xfrm>
            <a:off x="2135188" y="1579563"/>
            <a:ext cx="7993062" cy="441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ru-RU" sz="4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Определение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Система называется </a:t>
            </a:r>
            <a:r>
              <a:rPr lang="ru-RU" sz="4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совместной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если она имеет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хотя бы</a:t>
            </a:r>
            <a:r>
              <a:rPr lang="ru-RU" sz="40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одно</a:t>
            </a:r>
            <a:r>
              <a:rPr lang="ru-RU" sz="40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решение и </a:t>
            </a:r>
            <a:r>
              <a:rPr lang="ru-RU" sz="4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несовместной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если она решений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 имеет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763914" name="Text Box 10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763915" name="Text Box 11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CC5EA7AB-202B-4C00-AA8D-E8612FD5248D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8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692150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</a:t>
            </a:r>
            <a:r>
              <a:rPr lang="ru-RU" sz="2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Решение систем линейных уравнений</a:t>
            </a:r>
            <a:r>
              <a:rPr lang="ru-RU" sz="3800"/>
              <a:t> </a:t>
            </a:r>
          </a:p>
        </p:txBody>
      </p:sp>
      <p:sp>
        <p:nvSpPr>
          <p:cNvPr id="34406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406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44070" name="Text Box 6"/>
          <p:cNvSpPr txBox="1">
            <a:spLocks noChangeArrowheads="1"/>
          </p:cNvSpPr>
          <p:nvPr/>
        </p:nvSpPr>
        <p:spPr bwMode="auto">
          <a:xfrm>
            <a:off x="2135188" y="1484314"/>
            <a:ext cx="7993062" cy="481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sz="4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Определение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Совместная система уравнений называется </a:t>
            </a:r>
            <a:r>
              <a:rPr lang="ru-RU" sz="4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определённой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если она имеет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единственное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решение и </a:t>
            </a:r>
            <a:r>
              <a:rPr lang="ru-RU" sz="4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неопределённой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если она имеет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более одного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решения.</a:t>
            </a:r>
          </a:p>
        </p:txBody>
      </p:sp>
      <p:sp>
        <p:nvSpPr>
          <p:cNvPr id="344074" name="Text Box 10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44075" name="Text Box 11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B2F0778A-D6C1-476D-A61F-ABC5DBC4F5E0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8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692150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</a:t>
            </a:r>
            <a:r>
              <a:rPr lang="ru-RU" sz="2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Решение систем линейных уравнений</a:t>
            </a:r>
            <a:r>
              <a:rPr lang="ru-RU" sz="3800"/>
              <a:t> </a:t>
            </a:r>
          </a:p>
        </p:txBody>
      </p:sp>
      <p:sp>
        <p:nvSpPr>
          <p:cNvPr id="76595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595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765959" name="Text Box 7"/>
          <p:cNvSpPr txBox="1">
            <a:spLocks noChangeArrowheads="1"/>
          </p:cNvSpPr>
          <p:nvPr/>
        </p:nvSpPr>
        <p:spPr bwMode="auto">
          <a:xfrm>
            <a:off x="2135188" y="1493839"/>
            <a:ext cx="8056562" cy="50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4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Определение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Две системы уравнений называется </a:t>
            </a:r>
            <a:r>
              <a:rPr lang="ru-RU" sz="4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эквивалентными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если множество решений одной системы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совпадает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со множеством решений другой системы.</a:t>
            </a:r>
          </a:p>
        </p:txBody>
      </p:sp>
      <p:sp>
        <p:nvSpPr>
          <p:cNvPr id="765962" name="Text Box 10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765963" name="Text Box 11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4661EE4C-F936-4E02-9FF4-9681BCE966ED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595313"/>
            <a:ext cx="7772400" cy="1143000"/>
          </a:xfrm>
        </p:spPr>
        <p:txBody>
          <a:bodyPr/>
          <a:lstStyle/>
          <a:p>
            <a:r>
              <a:rPr lang="en-US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</a:t>
            </a:r>
            <a:r>
              <a:rPr lang="ru-RU" sz="36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Метод Крамера</a:t>
            </a:r>
            <a:r>
              <a:rPr lang="ru-RU"/>
              <a:t> </a:t>
            </a:r>
          </a:p>
        </p:txBody>
      </p:sp>
      <p:graphicFrame>
        <p:nvGraphicFramePr>
          <p:cNvPr id="49159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5249863" y="3549650"/>
          <a:ext cx="24892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Формула" r:id="rId3" imgW="2489040" imgH="1358640" progId="Equation.3">
                  <p:embed/>
                </p:oleObj>
              </mc:Choice>
              <mc:Fallback>
                <p:oleObj name="Формула" r:id="rId3" imgW="248904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3549650"/>
                        <a:ext cx="2489200" cy="13589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cap="flat" cmpd="sng" algn="ctr">
                        <a:solidFill>
                          <a:schemeClr val="accent2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7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135188" y="1441451"/>
            <a:ext cx="7993062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Для системы (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 запишем определитель составленный из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коэффициентов при неизвестных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  <a:endParaRPr lang="ru-RU" sz="28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8058151" y="4076700"/>
            <a:ext cx="32035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главный определитель системы</a:t>
            </a: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H="1">
            <a:off x="7680325" y="4797425"/>
            <a:ext cx="4318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3D79AE9A-1345-41F1-81B1-F833F6F1B64A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9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441" name="Object 33"/>
          <p:cNvGraphicFramePr>
            <a:graphicFrameLocks noChangeAspect="1"/>
          </p:cNvGraphicFramePr>
          <p:nvPr/>
        </p:nvGraphicFramePr>
        <p:xfrm>
          <a:off x="5721350" y="4899026"/>
          <a:ext cx="47244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рмула" r:id="rId3" imgW="3720960" imgH="711000" progId="Equation.3">
                  <p:embed/>
                </p:oleObj>
              </mc:Choice>
              <mc:Fallback>
                <p:oleObj name="Формула" r:id="rId3" imgW="37209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4899026"/>
                        <a:ext cx="4724400" cy="106521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9" name="Object 11"/>
          <p:cNvGraphicFramePr>
            <a:graphicFrameLocks noChangeAspect="1"/>
          </p:cNvGraphicFramePr>
          <p:nvPr/>
        </p:nvGraphicFramePr>
        <p:xfrm>
          <a:off x="2165350" y="2838451"/>
          <a:ext cx="828040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Формула" r:id="rId5" imgW="4406760" imgH="1193760" progId="Equation.3">
                  <p:embed/>
                </p:oleObj>
              </mc:Choice>
              <mc:Fallback>
                <p:oleObj name="Формула" r:id="rId5" imgW="440676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2838451"/>
                        <a:ext cx="8280400" cy="20161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488" name="Line 80"/>
          <p:cNvSpPr>
            <a:spLocks noChangeShapeType="1"/>
          </p:cNvSpPr>
          <p:nvPr/>
        </p:nvSpPr>
        <p:spPr bwMode="auto">
          <a:xfrm>
            <a:off x="6450014" y="2890839"/>
            <a:ext cx="1587" cy="1931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73489" name="Line 81"/>
          <p:cNvSpPr>
            <a:spLocks noChangeShapeType="1"/>
          </p:cNvSpPr>
          <p:nvPr/>
        </p:nvSpPr>
        <p:spPr bwMode="auto">
          <a:xfrm>
            <a:off x="3117850" y="2884489"/>
            <a:ext cx="1588" cy="1931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73492" name="Line 84"/>
          <p:cNvSpPr>
            <a:spLocks noChangeShapeType="1"/>
          </p:cNvSpPr>
          <p:nvPr/>
        </p:nvSpPr>
        <p:spPr bwMode="auto">
          <a:xfrm>
            <a:off x="9107489" y="4941888"/>
            <a:ext cx="1587" cy="995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73493" name="Line 85"/>
          <p:cNvSpPr>
            <a:spLocks noChangeShapeType="1"/>
          </p:cNvSpPr>
          <p:nvPr/>
        </p:nvSpPr>
        <p:spPr bwMode="auto">
          <a:xfrm>
            <a:off x="10410825" y="4941888"/>
            <a:ext cx="1588" cy="995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73494" name="Line 86"/>
          <p:cNvSpPr>
            <a:spLocks noChangeShapeType="1"/>
          </p:cNvSpPr>
          <p:nvPr/>
        </p:nvSpPr>
        <p:spPr bwMode="auto">
          <a:xfrm>
            <a:off x="8040689" y="4941888"/>
            <a:ext cx="1587" cy="995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73495" name="Line 87"/>
          <p:cNvSpPr>
            <a:spLocks noChangeShapeType="1"/>
          </p:cNvSpPr>
          <p:nvPr/>
        </p:nvSpPr>
        <p:spPr bwMode="auto">
          <a:xfrm>
            <a:off x="6743700" y="4941888"/>
            <a:ext cx="1588" cy="995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73490" name="Line 82"/>
          <p:cNvSpPr>
            <a:spLocks noChangeShapeType="1"/>
          </p:cNvSpPr>
          <p:nvPr/>
        </p:nvSpPr>
        <p:spPr bwMode="auto">
          <a:xfrm>
            <a:off x="8059739" y="3284539"/>
            <a:ext cx="1587" cy="1139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73491" name="Line 83"/>
          <p:cNvSpPr>
            <a:spLocks noChangeShapeType="1"/>
          </p:cNvSpPr>
          <p:nvPr/>
        </p:nvSpPr>
        <p:spPr bwMode="auto">
          <a:xfrm>
            <a:off x="9977439" y="3284539"/>
            <a:ext cx="1587" cy="1139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grpSp>
        <p:nvGrpSpPr>
          <p:cNvPr id="273485" name="Group 77"/>
          <p:cNvGrpSpPr>
            <a:grpSpLocks/>
          </p:cNvGrpSpPr>
          <p:nvPr/>
        </p:nvGrpSpPr>
        <p:grpSpPr bwMode="auto">
          <a:xfrm>
            <a:off x="3362326" y="2997201"/>
            <a:ext cx="3032125" cy="1827213"/>
            <a:chOff x="1158" y="1888"/>
            <a:chExt cx="1910" cy="1151"/>
          </a:xfrm>
        </p:grpSpPr>
        <p:sp>
          <p:nvSpPr>
            <p:cNvPr id="273449" name="Oval 41"/>
            <p:cNvSpPr>
              <a:spLocks noChangeArrowheads="1"/>
            </p:cNvSpPr>
            <p:nvPr/>
          </p:nvSpPr>
          <p:spPr bwMode="auto">
            <a:xfrm>
              <a:off x="1158" y="1888"/>
              <a:ext cx="471" cy="371"/>
            </a:xfrm>
            <a:prstGeom prst="ellipse">
              <a:avLst/>
            </a:prstGeom>
            <a:noFill/>
            <a:ln w="28575" algn="ctr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2336800" indent="-23368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endPara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endParaRPr>
            </a:p>
          </p:txBody>
        </p:sp>
        <p:sp>
          <p:nvSpPr>
            <p:cNvPr id="273464" name="Rectangle 56"/>
            <p:cNvSpPr>
              <a:spLocks noChangeArrowheads="1"/>
            </p:cNvSpPr>
            <p:nvPr/>
          </p:nvSpPr>
          <p:spPr bwMode="auto">
            <a:xfrm>
              <a:off x="1900" y="2286"/>
              <a:ext cx="1168" cy="753"/>
            </a:xfrm>
            <a:prstGeom prst="rect">
              <a:avLst/>
            </a:prstGeom>
            <a:noFill/>
            <a:ln w="28575" algn="ctr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73457" name="AutoShape 49"/>
            <p:cNvCxnSpPr>
              <a:cxnSpLocks noChangeShapeType="1"/>
              <a:stCxn id="273449" idx="6"/>
              <a:endCxn id="273464" idx="1"/>
            </p:cNvCxnSpPr>
            <p:nvPr/>
          </p:nvCxnSpPr>
          <p:spPr bwMode="auto">
            <a:xfrm>
              <a:off x="1638" y="2074"/>
              <a:ext cx="253" cy="589"/>
            </a:xfrm>
            <a:prstGeom prst="curvedConnector3">
              <a:avLst>
                <a:gd name="adj1" fmla="val 5532"/>
              </a:avLst>
            </a:prstGeom>
            <a:noFill/>
            <a:ln w="28575">
              <a:solidFill>
                <a:srgbClr val="00CC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3486" name="Group 78"/>
          <p:cNvGrpSpPr>
            <a:grpSpLocks/>
          </p:cNvGrpSpPr>
          <p:nvPr/>
        </p:nvGrpSpPr>
        <p:grpSpPr bwMode="auto">
          <a:xfrm>
            <a:off x="3359150" y="2955925"/>
            <a:ext cx="2990850" cy="1809750"/>
            <a:chOff x="1156" y="1862"/>
            <a:chExt cx="1884" cy="1140"/>
          </a:xfrm>
        </p:grpSpPr>
        <p:sp>
          <p:nvSpPr>
            <p:cNvPr id="273450" name="Oval 42"/>
            <p:cNvSpPr>
              <a:spLocks noChangeArrowheads="1"/>
            </p:cNvSpPr>
            <p:nvPr/>
          </p:nvSpPr>
          <p:spPr bwMode="auto">
            <a:xfrm>
              <a:off x="1892" y="1862"/>
              <a:ext cx="480" cy="383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2336800" indent="-23368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endPara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endParaRPr>
            </a:p>
          </p:txBody>
        </p:sp>
        <p:cxnSp>
          <p:nvCxnSpPr>
            <p:cNvPr id="273458" name="AutoShape 50"/>
            <p:cNvCxnSpPr>
              <a:cxnSpLocks noChangeShapeType="1"/>
              <a:stCxn id="273450" idx="2"/>
              <a:endCxn id="273463" idx="3"/>
            </p:cNvCxnSpPr>
            <p:nvPr/>
          </p:nvCxnSpPr>
          <p:spPr bwMode="auto">
            <a:xfrm rot="10800000" flipV="1">
              <a:off x="1612" y="2054"/>
              <a:ext cx="271" cy="612"/>
            </a:xfrm>
            <a:prstGeom prst="curvedConnector3">
              <a:avLst>
                <a:gd name="adj1" fmla="val 50185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465" name="AutoShape 57"/>
            <p:cNvSpPr>
              <a:spLocks noChangeArrowheads="1"/>
            </p:cNvSpPr>
            <p:nvPr/>
          </p:nvSpPr>
          <p:spPr bwMode="auto">
            <a:xfrm>
              <a:off x="2621" y="2333"/>
              <a:ext cx="419" cy="669"/>
            </a:xfrm>
            <a:prstGeom prst="flowChartAlternateProcess">
              <a:avLst/>
            </a:prstGeom>
            <a:noFill/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73469" name="AutoShape 61"/>
            <p:cNvCxnSpPr>
              <a:cxnSpLocks noChangeShapeType="1"/>
              <a:stCxn id="273450" idx="6"/>
              <a:endCxn id="273465" idx="1"/>
            </p:cNvCxnSpPr>
            <p:nvPr/>
          </p:nvCxnSpPr>
          <p:spPr bwMode="auto">
            <a:xfrm>
              <a:off x="2381" y="2054"/>
              <a:ext cx="231" cy="614"/>
            </a:xfrm>
            <a:prstGeom prst="curvedConnector3">
              <a:avLst>
                <a:gd name="adj1" fmla="val 49782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463" name="AutoShape 55"/>
            <p:cNvSpPr>
              <a:spLocks noChangeArrowheads="1"/>
            </p:cNvSpPr>
            <p:nvPr/>
          </p:nvSpPr>
          <p:spPr bwMode="auto">
            <a:xfrm>
              <a:off x="1156" y="2341"/>
              <a:ext cx="447" cy="649"/>
            </a:xfrm>
            <a:prstGeom prst="flowChartAlternateProcess">
              <a:avLst/>
            </a:prstGeom>
            <a:noFill/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73487" name="Group 79"/>
          <p:cNvGrpSpPr>
            <a:grpSpLocks/>
          </p:cNvGrpSpPr>
          <p:nvPr/>
        </p:nvGrpSpPr>
        <p:grpSpPr bwMode="auto">
          <a:xfrm>
            <a:off x="3311525" y="2955925"/>
            <a:ext cx="3098800" cy="1828800"/>
            <a:chOff x="1126" y="1862"/>
            <a:chExt cx="1952" cy="1152"/>
          </a:xfrm>
        </p:grpSpPr>
        <p:sp>
          <p:nvSpPr>
            <p:cNvPr id="273451" name="Oval 43"/>
            <p:cNvSpPr>
              <a:spLocks noChangeArrowheads="1"/>
            </p:cNvSpPr>
            <p:nvPr/>
          </p:nvSpPr>
          <p:spPr bwMode="auto">
            <a:xfrm>
              <a:off x="2633" y="1862"/>
              <a:ext cx="445" cy="402"/>
            </a:xfrm>
            <a:prstGeom prst="ellipse">
              <a:avLst/>
            </a:prstGeom>
            <a:noFill/>
            <a:ln w="28575" algn="ctr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2336800" indent="-23368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endPara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endParaRPr>
            </a:p>
          </p:txBody>
        </p:sp>
        <p:cxnSp>
          <p:nvCxnSpPr>
            <p:cNvPr id="273470" name="AutoShape 62"/>
            <p:cNvCxnSpPr>
              <a:cxnSpLocks noChangeShapeType="1"/>
              <a:stCxn id="273451" idx="2"/>
              <a:endCxn id="273466" idx="3"/>
            </p:cNvCxnSpPr>
            <p:nvPr/>
          </p:nvCxnSpPr>
          <p:spPr bwMode="auto">
            <a:xfrm rot="10800000" flipV="1">
              <a:off x="2320" y="2063"/>
              <a:ext cx="304" cy="602"/>
            </a:xfrm>
            <a:prstGeom prst="curvedConnector3">
              <a:avLst>
                <a:gd name="adj1" fmla="val 14472"/>
              </a:avLst>
            </a:prstGeom>
            <a:noFill/>
            <a:ln w="28575">
              <a:solidFill>
                <a:srgbClr val="CC00CC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466" name="Rectangle 58"/>
            <p:cNvSpPr>
              <a:spLocks noChangeArrowheads="1"/>
            </p:cNvSpPr>
            <p:nvPr/>
          </p:nvSpPr>
          <p:spPr bwMode="auto">
            <a:xfrm>
              <a:off x="1126" y="2315"/>
              <a:ext cx="1185" cy="699"/>
            </a:xfrm>
            <a:prstGeom prst="rect">
              <a:avLst/>
            </a:prstGeom>
            <a:noFill/>
            <a:ln w="28575" algn="ctr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3480" name="Text Box 72"/>
          <p:cNvSpPr txBox="1">
            <a:spLocks noChangeArrowheads="1"/>
          </p:cNvSpPr>
          <p:nvPr/>
        </p:nvSpPr>
        <p:spPr bwMode="auto">
          <a:xfrm>
            <a:off x="1524000" y="4826001"/>
            <a:ext cx="42116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Аналогично решаются определители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4-го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   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5-го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 так далее порядка.</a:t>
            </a:r>
          </a:p>
        </p:txBody>
      </p:sp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2135188" y="1474788"/>
            <a:ext cx="85328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2-й способ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(разложение по строке или столбцу) </a:t>
            </a:r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658813"/>
            <a:ext cx="7772400" cy="1143000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Определители</a:t>
            </a:r>
          </a:p>
        </p:txBody>
      </p:sp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  <a:endParaRPr lang="ru-RU" sz="3800" b="1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7341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71450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3413" name="AutoShape 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74688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73436" name="Text Box 28"/>
          <p:cNvSpPr txBox="1">
            <a:spLocks noChangeArrowheads="1"/>
          </p:cNvSpPr>
          <p:nvPr/>
        </p:nvSpPr>
        <p:spPr bwMode="auto">
          <a:xfrm>
            <a:off x="2135188" y="2266951"/>
            <a:ext cx="8532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Например по 1-й строке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</a:p>
        </p:txBody>
      </p:sp>
      <p:sp>
        <p:nvSpPr>
          <p:cNvPr id="273497" name="AutoShape 8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3863" y="2806700"/>
            <a:ext cx="431800" cy="457200"/>
          </a:xfrm>
          <a:prstGeom prst="actionButtonForwardNex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3498" name="Rectangle 90"/>
          <p:cNvSpPr>
            <a:spLocks noChangeArrowheads="1"/>
          </p:cNvSpPr>
          <p:nvPr/>
        </p:nvSpPr>
        <p:spPr bwMode="auto">
          <a:xfrm>
            <a:off x="6996113" y="2852738"/>
            <a:ext cx="3414712" cy="19859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1F4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3499" name="Rectangle 91"/>
          <p:cNvSpPr>
            <a:spLocks noChangeArrowheads="1"/>
          </p:cNvSpPr>
          <p:nvPr/>
        </p:nvSpPr>
        <p:spPr bwMode="auto">
          <a:xfrm>
            <a:off x="5721351" y="4899026"/>
            <a:ext cx="2339975" cy="1038225"/>
          </a:xfrm>
          <a:prstGeom prst="rect">
            <a:avLst/>
          </a:prstGeom>
          <a:gradFill rotWithShape="1">
            <a:gsLst>
              <a:gs pos="0">
                <a:srgbClr val="E1F4FF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3500" name="Rectangle 92"/>
          <p:cNvSpPr>
            <a:spLocks noChangeArrowheads="1"/>
          </p:cNvSpPr>
          <p:nvPr/>
        </p:nvSpPr>
        <p:spPr bwMode="auto">
          <a:xfrm>
            <a:off x="8061326" y="4899026"/>
            <a:ext cx="2384425" cy="10382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1F4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3507" name="Text Box 99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75DEE0E2-66ED-471D-BACC-94BFE3A2D63E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3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73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7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73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7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73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3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3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3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497"/>
                  </p:tgtEl>
                </p:cond>
              </p:nextCondLst>
            </p:seq>
          </p:childTnLst>
        </p:cTn>
      </p:par>
    </p:tnLst>
    <p:bldLst>
      <p:bldP spid="273498" grpId="0" animBg="1"/>
      <p:bldP spid="273499" grpId="0" animBg="1"/>
      <p:bldP spid="27350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576263"/>
            <a:ext cx="7772400" cy="1143000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Метод Крамера</a:t>
            </a:r>
            <a:r>
              <a:rPr lang="ru-RU"/>
              <a:t> </a:t>
            </a:r>
          </a:p>
        </p:txBody>
      </p:sp>
      <p:graphicFrame>
        <p:nvGraphicFramePr>
          <p:cNvPr id="347149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4932363" y="3962400"/>
          <a:ext cx="3124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Формула" r:id="rId3" imgW="3124080" imgH="533160" progId="Equation.3">
                  <p:embed/>
                </p:oleObj>
              </mc:Choice>
              <mc:Fallback>
                <p:oleObj name="Формула" r:id="rId3" imgW="31240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962400"/>
                        <a:ext cx="3124200" cy="5334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cap="flat" cmpd="sng" algn="ctr">
                        <a:solidFill>
                          <a:schemeClr val="accent2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4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7141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47147" name="Text Box 11"/>
          <p:cNvSpPr txBox="1">
            <a:spLocks noChangeArrowheads="1"/>
          </p:cNvSpPr>
          <p:nvPr/>
        </p:nvSpPr>
        <p:spPr bwMode="auto">
          <a:xfrm>
            <a:off x="2135188" y="1412876"/>
            <a:ext cx="7993062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Определение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Определитель составленный из главного путём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замены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столбца из коэффициентов при переменной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36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столбцом свободных членов называется </a:t>
            </a:r>
            <a:r>
              <a:rPr lang="ru-R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определителем переменной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40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и обозначается </a:t>
            </a:r>
            <a:r>
              <a:rPr lang="ru-RU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∆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36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ru-RU" sz="36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ru-RU" sz="3200" b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47148" name="Text Box 12"/>
          <p:cNvSpPr txBox="1">
            <a:spLocks noChangeArrowheads="1"/>
          </p:cNvSpPr>
          <p:nvPr/>
        </p:nvSpPr>
        <p:spPr bwMode="auto">
          <a:xfrm>
            <a:off x="2135188" y="4432300"/>
            <a:ext cx="799306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Если главный определитель системы отличен от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то решение системы найдём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по формулам Крамера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  <a:endParaRPr lang="ru-RU" sz="3200" b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47162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4192588"/>
            <a:ext cx="431800" cy="457200"/>
          </a:xfrm>
          <a:prstGeom prst="actionButtonForwardNex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7165" name="Text Box 29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47166" name="Text Box 30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CA69C687-09DF-49F3-BA05-6475271FBFCB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9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7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47149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-0.1083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347149"/>
                                        </p:tgtEl>
                                      </p:cBhvr>
                                      <p:by x="55500" y="555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0417 L 0 0.000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7162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576263"/>
            <a:ext cx="7772400" cy="1143000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Метод Крамера</a:t>
            </a:r>
            <a:r>
              <a:rPr lang="ru-RU"/>
              <a:t> </a:t>
            </a:r>
          </a:p>
        </p:txBody>
      </p:sp>
      <p:sp>
        <p:nvSpPr>
          <p:cNvPr id="35328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328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53290" name="Text Box 10"/>
          <p:cNvSpPr txBox="1">
            <a:spLocks noChangeArrowheads="1"/>
          </p:cNvSpPr>
          <p:nvPr/>
        </p:nvSpPr>
        <p:spPr bwMode="auto">
          <a:xfrm>
            <a:off x="2135188" y="3357564"/>
            <a:ext cx="79930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38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3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26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2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59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6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2)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Если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∆ =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∆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5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= 0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то система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совместна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неопределенна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353291" name="Text Box 11"/>
          <p:cNvSpPr txBox="1">
            <a:spLocks noChangeArrowheads="1"/>
          </p:cNvSpPr>
          <p:nvPr/>
        </p:nvSpPr>
        <p:spPr bwMode="auto">
          <a:xfrm>
            <a:off x="2135189" y="4724401"/>
            <a:ext cx="82819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38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3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26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2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59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6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)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Если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∆ = 0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хотя бы один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      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∆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5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≠ 0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то система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несовместна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353292" name="Text Box 12"/>
          <p:cNvSpPr txBox="1">
            <a:spLocks noChangeArrowheads="1"/>
          </p:cNvSpPr>
          <p:nvPr/>
        </p:nvSpPr>
        <p:spPr bwMode="auto">
          <a:xfrm>
            <a:off x="2135188" y="1484313"/>
            <a:ext cx="79930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38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3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26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2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59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6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4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Замечания</a:t>
            </a:r>
            <a:r>
              <a:rPr lang="en-US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</a:p>
        </p:txBody>
      </p:sp>
      <p:sp>
        <p:nvSpPr>
          <p:cNvPr id="353293" name="Text Box 13"/>
          <p:cNvSpPr txBox="1">
            <a:spLocks noChangeArrowheads="1"/>
          </p:cNvSpPr>
          <p:nvPr/>
        </p:nvSpPr>
        <p:spPr bwMode="auto">
          <a:xfrm>
            <a:off x="2135188" y="2238376"/>
            <a:ext cx="79930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38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3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26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2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59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6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1)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Если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∆ ≠ 0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то система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совместна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определена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353298" name="Text Box 18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3299" name="Text Box 19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523CA79F-E955-41FF-B483-A3F3D7C0B7D8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9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576263"/>
            <a:ext cx="7772400" cy="1143000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Метод Крамера</a:t>
            </a:r>
            <a:r>
              <a:rPr lang="ru-RU"/>
              <a:t> </a:t>
            </a:r>
          </a:p>
        </p:txBody>
      </p:sp>
      <p:sp>
        <p:nvSpPr>
          <p:cNvPr id="36966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6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69674" name="Text Box 10"/>
          <p:cNvSpPr txBox="1">
            <a:spLocks noChangeArrowheads="1"/>
          </p:cNvSpPr>
          <p:nvPr/>
        </p:nvSpPr>
        <p:spPr bwMode="auto">
          <a:xfrm>
            <a:off x="2135188" y="1484313"/>
            <a:ext cx="7993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Пример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решить систему уравнений</a:t>
            </a:r>
            <a:endParaRPr lang="en-US" sz="28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369678" name="Object 14"/>
          <p:cNvGraphicFramePr>
            <a:graphicFrameLocks noChangeAspect="1"/>
          </p:cNvGraphicFramePr>
          <p:nvPr/>
        </p:nvGraphicFramePr>
        <p:xfrm>
          <a:off x="2160588" y="2022476"/>
          <a:ext cx="7345362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Формула" r:id="rId3" imgW="2273040" imgH="1015920" progId="Equation.3">
                  <p:embed/>
                </p:oleObj>
              </mc:Choice>
              <mc:Fallback>
                <p:oleObj name="Формула" r:id="rId3" imgW="227304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2022476"/>
                        <a:ext cx="7345362" cy="230346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84" name="Object 20" descr="Почтовая бумага"/>
          <p:cNvGraphicFramePr>
            <a:graphicFrameLocks noChangeAspect="1"/>
          </p:cNvGraphicFramePr>
          <p:nvPr/>
        </p:nvGraphicFramePr>
        <p:xfrm>
          <a:off x="2159000" y="4364038"/>
          <a:ext cx="7354888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Формула" r:id="rId5" imgW="2082600" imgH="1015920" progId="Equation.3">
                  <p:embed/>
                </p:oleObj>
              </mc:Choice>
              <mc:Fallback>
                <p:oleObj name="Формула" r:id="rId5" imgW="208260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4364038"/>
                        <a:ext cx="7354888" cy="230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685" name="Text Box 21"/>
          <p:cNvSpPr txBox="1">
            <a:spLocks noChangeArrowheads="1"/>
          </p:cNvSpPr>
          <p:nvPr/>
        </p:nvSpPr>
        <p:spPr bwMode="auto">
          <a:xfrm>
            <a:off x="9625014" y="2708275"/>
            <a:ext cx="719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~</a:t>
            </a:r>
            <a:endParaRPr lang="en-US" sz="54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9686" name="Oval 22"/>
          <p:cNvSpPr>
            <a:spLocks noChangeArrowheads="1"/>
          </p:cNvSpPr>
          <p:nvPr/>
        </p:nvSpPr>
        <p:spPr bwMode="auto">
          <a:xfrm>
            <a:off x="7104063" y="2082800"/>
            <a:ext cx="1079500" cy="647700"/>
          </a:xfrm>
          <a:prstGeom prst="ellipse">
            <a:avLst/>
          </a:prstGeom>
          <a:noFill/>
          <a:ln w="38100" algn="ctr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87" name="Oval 23"/>
          <p:cNvSpPr>
            <a:spLocks noChangeArrowheads="1"/>
          </p:cNvSpPr>
          <p:nvPr/>
        </p:nvSpPr>
        <p:spPr bwMode="auto">
          <a:xfrm>
            <a:off x="7104063" y="2819400"/>
            <a:ext cx="1079500" cy="647700"/>
          </a:xfrm>
          <a:prstGeom prst="ellipse">
            <a:avLst/>
          </a:prstGeom>
          <a:noFill/>
          <a:ln w="381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88" name="Oval 24"/>
          <p:cNvSpPr>
            <a:spLocks noChangeArrowheads="1"/>
          </p:cNvSpPr>
          <p:nvPr/>
        </p:nvSpPr>
        <p:spPr bwMode="auto">
          <a:xfrm>
            <a:off x="7104063" y="3589338"/>
            <a:ext cx="1079500" cy="647700"/>
          </a:xfrm>
          <a:prstGeom prst="ellipse">
            <a:avLst/>
          </a:prstGeom>
          <a:noFill/>
          <a:ln w="38100" algn="ctr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90" name="Freeform 26"/>
          <p:cNvSpPr>
            <a:spLocks/>
          </p:cNvSpPr>
          <p:nvPr/>
        </p:nvSpPr>
        <p:spPr bwMode="auto">
          <a:xfrm>
            <a:off x="8134351" y="2122489"/>
            <a:ext cx="758825" cy="136525"/>
          </a:xfrm>
          <a:custGeom>
            <a:avLst/>
            <a:gdLst>
              <a:gd name="T0" fmla="*/ 0 w 499"/>
              <a:gd name="T1" fmla="*/ 90 h 90"/>
              <a:gd name="T2" fmla="*/ 227 w 499"/>
              <a:gd name="T3" fmla="*/ 0 h 90"/>
              <a:gd name="T4" fmla="*/ 499 w 499"/>
              <a:gd name="T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9" h="90">
                <a:moveTo>
                  <a:pt x="0" y="90"/>
                </a:moveTo>
                <a:cubicBezTo>
                  <a:pt x="72" y="45"/>
                  <a:pt x="144" y="0"/>
                  <a:pt x="227" y="0"/>
                </a:cubicBezTo>
                <a:cubicBezTo>
                  <a:pt x="310" y="0"/>
                  <a:pt x="404" y="45"/>
                  <a:pt x="499" y="90"/>
                </a:cubicBezTo>
              </a:path>
            </a:pathLst>
          </a:custGeom>
          <a:noFill/>
          <a:ln w="38100" cap="flat" cmpd="sng">
            <a:solidFill>
              <a:srgbClr val="00CC00"/>
            </a:solidFill>
            <a:prstDash val="solid"/>
            <a:round/>
            <a:headEnd type="oval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69691" name="Freeform 27"/>
          <p:cNvSpPr>
            <a:spLocks/>
          </p:cNvSpPr>
          <p:nvPr/>
        </p:nvSpPr>
        <p:spPr bwMode="auto">
          <a:xfrm>
            <a:off x="8145464" y="2860676"/>
            <a:ext cx="758825" cy="136525"/>
          </a:xfrm>
          <a:custGeom>
            <a:avLst/>
            <a:gdLst>
              <a:gd name="T0" fmla="*/ 0 w 499"/>
              <a:gd name="T1" fmla="*/ 90 h 90"/>
              <a:gd name="T2" fmla="*/ 227 w 499"/>
              <a:gd name="T3" fmla="*/ 0 h 90"/>
              <a:gd name="T4" fmla="*/ 499 w 499"/>
              <a:gd name="T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9" h="90">
                <a:moveTo>
                  <a:pt x="0" y="90"/>
                </a:moveTo>
                <a:cubicBezTo>
                  <a:pt x="72" y="45"/>
                  <a:pt x="144" y="0"/>
                  <a:pt x="227" y="0"/>
                </a:cubicBezTo>
                <a:cubicBezTo>
                  <a:pt x="310" y="0"/>
                  <a:pt x="404" y="45"/>
                  <a:pt x="499" y="90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oval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69692" name="Freeform 28"/>
          <p:cNvSpPr>
            <a:spLocks/>
          </p:cNvSpPr>
          <p:nvPr/>
        </p:nvSpPr>
        <p:spPr bwMode="auto">
          <a:xfrm>
            <a:off x="8145464" y="3652839"/>
            <a:ext cx="758825" cy="136525"/>
          </a:xfrm>
          <a:custGeom>
            <a:avLst/>
            <a:gdLst>
              <a:gd name="T0" fmla="*/ 0 w 499"/>
              <a:gd name="T1" fmla="*/ 90 h 90"/>
              <a:gd name="T2" fmla="*/ 227 w 499"/>
              <a:gd name="T3" fmla="*/ 0 h 90"/>
              <a:gd name="T4" fmla="*/ 499 w 499"/>
              <a:gd name="T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9" h="90">
                <a:moveTo>
                  <a:pt x="0" y="90"/>
                </a:moveTo>
                <a:cubicBezTo>
                  <a:pt x="72" y="45"/>
                  <a:pt x="144" y="0"/>
                  <a:pt x="227" y="0"/>
                </a:cubicBezTo>
                <a:cubicBezTo>
                  <a:pt x="310" y="0"/>
                  <a:pt x="404" y="45"/>
                  <a:pt x="499" y="90"/>
                </a:cubicBezTo>
              </a:path>
            </a:pathLst>
          </a:custGeom>
          <a:noFill/>
          <a:ln w="38100" cap="flat" cmpd="sng">
            <a:solidFill>
              <a:srgbClr val="CC00CC"/>
            </a:solidFill>
            <a:prstDash val="solid"/>
            <a:round/>
            <a:headEnd type="oval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69693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1974850"/>
            <a:ext cx="431800" cy="457200"/>
          </a:xfrm>
          <a:prstGeom prst="actionButtonForwardNex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96" name="Text Box 32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69697" name="Text Box 33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A76D19CE-5E9D-406A-BDFC-2837D41E0561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0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9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6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69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69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69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9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9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9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693"/>
                  </p:tgtEl>
                </p:cond>
              </p:nextCondLst>
            </p:seq>
          </p:childTnLst>
        </p:cTn>
      </p:par>
    </p:tnLst>
    <p:bldLst>
      <p:bldP spid="369686" grpId="0" animBg="1"/>
      <p:bldP spid="369686" grpId="1" animBg="1"/>
      <p:bldP spid="369687" grpId="0" animBg="1"/>
      <p:bldP spid="369687" grpId="1" animBg="1"/>
      <p:bldP spid="369688" grpId="0" animBg="1"/>
      <p:bldP spid="369688" grpId="1" animBg="1"/>
      <p:bldP spid="369690" grpId="0" animBg="1"/>
      <p:bldP spid="369690" grpId="1" animBg="1"/>
      <p:bldP spid="369691" grpId="0" animBg="1"/>
      <p:bldP spid="369691" grpId="1" animBg="1"/>
      <p:bldP spid="369692" grpId="0" animBg="1"/>
      <p:bldP spid="369692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576263"/>
            <a:ext cx="7772400" cy="1143000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Метод Крамера</a:t>
            </a:r>
            <a:r>
              <a:rPr lang="ru-RU"/>
              <a:t> </a:t>
            </a:r>
          </a:p>
        </p:txBody>
      </p:sp>
      <p:graphicFrame>
        <p:nvGraphicFramePr>
          <p:cNvPr id="372746" name="Object 10" descr="Почтовая бумага"/>
          <p:cNvGraphicFramePr>
            <a:graphicFrameLocks noGrp="1" noChangeAspect="1"/>
          </p:cNvGraphicFramePr>
          <p:nvPr>
            <p:ph idx="1"/>
          </p:nvPr>
        </p:nvGraphicFramePr>
        <p:xfrm>
          <a:off x="2135188" y="2071688"/>
          <a:ext cx="8064500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Формула" r:id="rId3" imgW="7353000" imgH="1422360" progId="Equation.3">
                  <p:embed/>
                </p:oleObj>
              </mc:Choice>
              <mc:Fallback>
                <p:oleObj name="Формула" r:id="rId3" imgW="735300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071688"/>
                        <a:ext cx="8064500" cy="156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sng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4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2741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72742" name="Text Box 6"/>
          <p:cNvSpPr txBox="1">
            <a:spLocks noChangeArrowheads="1"/>
          </p:cNvSpPr>
          <p:nvPr/>
        </p:nvSpPr>
        <p:spPr bwMode="auto">
          <a:xfrm>
            <a:off x="2135188" y="1379538"/>
            <a:ext cx="85328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1.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Составим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главный определитель системы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(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∆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):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7248525" y="2992438"/>
            <a:ext cx="719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=&gt;</a:t>
            </a:r>
            <a:endParaRPr lang="en-US" sz="28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72747" name="Text Box 11"/>
          <p:cNvSpPr txBox="1">
            <a:spLocks noChangeArrowheads="1"/>
          </p:cNvSpPr>
          <p:nvPr/>
        </p:nvSpPr>
        <p:spPr bwMode="auto">
          <a:xfrm>
            <a:off x="7751764" y="2976563"/>
            <a:ext cx="2916237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система имеет единственное решение</a:t>
            </a:r>
            <a:endParaRPr lang="en-US" sz="2800" b="1" i="1" baseline="300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72749" name="Text Box 13"/>
          <p:cNvSpPr txBox="1">
            <a:spLocks noChangeArrowheads="1"/>
          </p:cNvSpPr>
          <p:nvPr/>
        </p:nvSpPr>
        <p:spPr bwMode="auto">
          <a:xfrm>
            <a:off x="2135188" y="4035425"/>
            <a:ext cx="85328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2.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Составим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переменных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372753" name="Object 17" descr="Почтовая бумага"/>
          <p:cNvGraphicFramePr>
            <a:graphicFrameLocks noChangeAspect="1"/>
          </p:cNvGraphicFramePr>
          <p:nvPr/>
        </p:nvGraphicFramePr>
        <p:xfrm>
          <a:off x="1919288" y="4724400"/>
          <a:ext cx="8386762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Формула" r:id="rId6" imgW="7619760" imgH="1422360" progId="Equation.3">
                  <p:embed/>
                </p:oleObj>
              </mc:Choice>
              <mc:Fallback>
                <p:oleObj name="Формула" r:id="rId6" imgW="761976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4724400"/>
                        <a:ext cx="8386762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72757" name="Text Box 21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BE8F9DC1-E587-4FB5-87F2-4248EEB8AFAC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2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576263"/>
            <a:ext cx="7772400" cy="1143000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Метод Крамера</a:t>
            </a:r>
            <a:r>
              <a:rPr lang="ru-RU"/>
              <a:t> </a:t>
            </a:r>
          </a:p>
        </p:txBody>
      </p:sp>
      <p:graphicFrame>
        <p:nvGraphicFramePr>
          <p:cNvPr id="375822" name="Object 14"/>
          <p:cNvGraphicFramePr>
            <a:graphicFrameLocks noGrp="1" noChangeAspect="1"/>
          </p:cNvGraphicFramePr>
          <p:nvPr>
            <p:ph idx="1"/>
          </p:nvPr>
        </p:nvGraphicFramePr>
        <p:xfrm>
          <a:off x="1703388" y="4041775"/>
          <a:ext cx="4660900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Формула" r:id="rId3" imgW="2209680" imgH="787320" progId="Equation.3">
                  <p:embed/>
                </p:oleObj>
              </mc:Choice>
              <mc:Fallback>
                <p:oleObj name="Формула" r:id="rId3" imgW="22096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4041775"/>
                        <a:ext cx="4660900" cy="16605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cap="flat" cmpd="sng" algn="ctr">
                        <a:solidFill>
                          <a:srgbClr val="0000CC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5813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graphicFrame>
        <p:nvGraphicFramePr>
          <p:cNvPr id="375819" name="Object 11"/>
          <p:cNvGraphicFramePr>
            <a:graphicFrameLocks noChangeAspect="1"/>
          </p:cNvGraphicFramePr>
          <p:nvPr/>
        </p:nvGraphicFramePr>
        <p:xfrm>
          <a:off x="1703388" y="1682751"/>
          <a:ext cx="466090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Формула" r:id="rId6" imgW="2209680" imgH="774360" progId="Equation.3">
                  <p:embed/>
                </p:oleObj>
              </mc:Choice>
              <mc:Fallback>
                <p:oleObj name="Формула" r:id="rId6" imgW="220968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1682751"/>
                        <a:ext cx="4660900" cy="15652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6" name="Object 18"/>
          <p:cNvGraphicFramePr>
            <a:graphicFrameLocks noChangeAspect="1"/>
          </p:cNvGraphicFramePr>
          <p:nvPr/>
        </p:nvGraphicFramePr>
        <p:xfrm>
          <a:off x="4691063" y="3306764"/>
          <a:ext cx="57261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Формула" r:id="rId8" imgW="3073320" imgH="228600" progId="Equation.3">
                  <p:embed/>
                </p:oleObj>
              </mc:Choice>
              <mc:Fallback>
                <p:oleObj name="Формула" r:id="rId8" imgW="3073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063" y="3306764"/>
                        <a:ext cx="5726112" cy="44608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7" name="Object 19"/>
          <p:cNvGraphicFramePr>
            <a:graphicFrameLocks noChangeAspect="1"/>
          </p:cNvGraphicFramePr>
          <p:nvPr/>
        </p:nvGraphicFramePr>
        <p:xfrm>
          <a:off x="3540125" y="5768975"/>
          <a:ext cx="68770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Формула" r:id="rId10" imgW="3288960" imgH="228600" progId="Equation.3">
                  <p:embed/>
                </p:oleObj>
              </mc:Choice>
              <mc:Fallback>
                <p:oleObj name="Формула" r:id="rId10" imgW="3288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5768975"/>
                        <a:ext cx="6877050" cy="4381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28" name="Text Box 20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75829" name="Text Box 21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A62A1D33-EA41-40D4-9DD2-6A0D47AE0AAD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9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576263"/>
            <a:ext cx="7772400" cy="1143000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Метод Крамера</a:t>
            </a:r>
            <a:r>
              <a:rPr lang="ru-RU"/>
              <a:t> </a:t>
            </a:r>
          </a:p>
        </p:txBody>
      </p:sp>
      <p:graphicFrame>
        <p:nvGraphicFramePr>
          <p:cNvPr id="377866" name="Object 10" descr="Почтовая бумага"/>
          <p:cNvGraphicFramePr>
            <a:graphicFrameLocks noGrp="1" noChangeAspect="1"/>
          </p:cNvGraphicFramePr>
          <p:nvPr>
            <p:ph idx="1"/>
          </p:nvPr>
        </p:nvGraphicFramePr>
        <p:xfrm>
          <a:off x="2249488" y="2058988"/>
          <a:ext cx="4778375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Формула" r:id="rId3" imgW="1993680" imgH="571320" progId="Equation.3">
                  <p:embed/>
                </p:oleObj>
              </mc:Choice>
              <mc:Fallback>
                <p:oleObj name="Формула" r:id="rId3" imgW="19936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88" y="2058988"/>
                        <a:ext cx="4778375" cy="137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sng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7861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1774826" y="1422400"/>
            <a:ext cx="84248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3.</a:t>
            </a:r>
            <a:r>
              <a:rPr lang="ru-RU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По формулам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Крамера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  <a:endParaRPr lang="en-US" sz="36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377873" name="Object 17" descr="Почтовая бумага"/>
          <p:cNvGraphicFramePr>
            <a:graphicFrameLocks noChangeAspect="1"/>
          </p:cNvGraphicFramePr>
          <p:nvPr/>
        </p:nvGraphicFramePr>
        <p:xfrm>
          <a:off x="2243139" y="3513139"/>
          <a:ext cx="485457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Формула" r:id="rId6" imgW="2044440" imgH="571320" progId="Equation.3">
                  <p:embed/>
                </p:oleObj>
              </mc:Choice>
              <mc:Fallback>
                <p:oleObj name="Формула" r:id="rId6" imgW="204444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9" y="3513139"/>
                        <a:ext cx="485457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 descr="Почтовая бумага"/>
          <p:cNvGraphicFramePr>
            <a:graphicFrameLocks noChangeAspect="1"/>
          </p:cNvGraphicFramePr>
          <p:nvPr/>
        </p:nvGraphicFramePr>
        <p:xfrm>
          <a:off x="2225675" y="4918076"/>
          <a:ext cx="5094288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Формула" r:id="rId8" imgW="2145960" imgH="571320" progId="Equation.3">
                  <p:embed/>
                </p:oleObj>
              </mc:Choice>
              <mc:Fallback>
                <p:oleObj name="Формула" r:id="rId8" imgW="214596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4918076"/>
                        <a:ext cx="5094288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7" name="Text Box 21"/>
          <p:cNvSpPr txBox="1">
            <a:spLocks noChangeArrowheads="1"/>
          </p:cNvSpPr>
          <p:nvPr/>
        </p:nvSpPr>
        <p:spPr bwMode="auto">
          <a:xfrm>
            <a:off x="5951539" y="6021388"/>
            <a:ext cx="4535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Ответ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{(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5</a:t>
            </a:r>
            <a:r>
              <a:rPr lang="ru-RU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6</a:t>
            </a:r>
            <a:r>
              <a:rPr lang="ru-RU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10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)}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6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77882" name="Text Box 26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77883" name="Text Box 27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EB324D78-E93D-41E2-8849-4EB51F6E66BC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8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27075"/>
            <a:ext cx="8532812" cy="941388"/>
          </a:xfrm>
        </p:spPr>
        <p:txBody>
          <a:bodyPr/>
          <a:lstStyle/>
          <a:p>
            <a:r>
              <a:rPr lang="en-US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</a:t>
            </a:r>
            <a:r>
              <a:rPr lang="ru-RU" sz="36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Метод Гаусса</a:t>
            </a:r>
          </a:p>
        </p:txBody>
      </p:sp>
      <p:sp>
        <p:nvSpPr>
          <p:cNvPr id="5018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566988" y="1484313"/>
            <a:ext cx="6769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425700" indent="-24257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метод последовательного исключения переменных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  <a:endParaRPr lang="ru-RU" sz="3200" b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135188" y="2335214"/>
            <a:ext cx="80645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Решая систему методом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Гаусса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стараются систему свести к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треугольному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виду, используя при этом следующие преобразования:</a:t>
            </a:r>
            <a:endParaRPr lang="ru-RU" sz="3600" b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135188" y="4260851"/>
            <a:ext cx="8532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1)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перестановка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уравнений системы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135188" y="4897439"/>
            <a:ext cx="853281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2)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умножение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обеих частей уравнения на одно и тоже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число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отличное от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endParaRPr lang="en-US" sz="32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2135188" y="5924551"/>
            <a:ext cx="8532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3)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сложение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вычитание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уравнений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EE175FCA-C7C1-4A0D-9F15-1DC0DEBB1F78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2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Метод Гаусса</a:t>
            </a:r>
          </a:p>
        </p:txBody>
      </p:sp>
      <p:sp>
        <p:nvSpPr>
          <p:cNvPr id="77005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005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770054" name="Text Box 6"/>
          <p:cNvSpPr txBox="1">
            <a:spLocks noChangeArrowheads="1"/>
          </p:cNvSpPr>
          <p:nvPr/>
        </p:nvSpPr>
        <p:spPr bwMode="auto">
          <a:xfrm>
            <a:off x="2135188" y="1484314"/>
            <a:ext cx="8064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2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132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1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910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94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405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86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31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 результате этих действий возможны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случаи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  <a:endParaRPr lang="ru-RU" sz="4000" b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70055" name="Text Box 7"/>
          <p:cNvSpPr txBox="1">
            <a:spLocks noChangeArrowheads="1"/>
          </p:cNvSpPr>
          <p:nvPr/>
        </p:nvSpPr>
        <p:spPr bwMode="auto">
          <a:xfrm>
            <a:off x="2135188" y="2619376"/>
            <a:ext cx="8532812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1)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Если получилась система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треугольного</a:t>
            </a:r>
            <a:r>
              <a:rPr lang="ru-RU" sz="36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вида, а 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последнее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уравнение системы имеет вид:           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c</a:t>
            </a:r>
            <a:r>
              <a:rPr lang="ru-RU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</a:t>
            </a:r>
            <a:r>
              <a:rPr lang="ru-RU" sz="44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44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ru-RU" sz="4400" b="1" i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ru-RU" sz="44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endParaRPr lang="ru-RU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 eaLnBrk="1" hangingPunct="1"/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где</a:t>
            </a:r>
            <a:r>
              <a:rPr lang="ru-RU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</a:t>
            </a:r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≠</a:t>
            </a:r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то система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совместна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определена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70058" name="Text Box 10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770059" name="Text Box 11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81E53F2C-9E1E-4686-B9EB-B97E990EDCC8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8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Метод Гаусса</a:t>
            </a:r>
          </a:p>
        </p:txBody>
      </p:sp>
      <p:sp>
        <p:nvSpPr>
          <p:cNvPr id="38298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298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82987" name="Text Box 11"/>
          <p:cNvSpPr txBox="1">
            <a:spLocks noChangeArrowheads="1"/>
          </p:cNvSpPr>
          <p:nvPr/>
        </p:nvSpPr>
        <p:spPr bwMode="auto">
          <a:xfrm>
            <a:off x="2135188" y="1706563"/>
            <a:ext cx="8056562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2)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Если получилась система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треугольного</a:t>
            </a:r>
            <a:r>
              <a:rPr lang="ru-RU" sz="40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вида, а 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последнее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уравнение системы имеет вид:    </a:t>
            </a: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4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</a:t>
            </a:r>
            <a:r>
              <a:rPr lang="ru-RU" sz="4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ru-RU" sz="4800" b="1" i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ru-RU" sz="4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endParaRPr lang="ru-RU" sz="40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 eaLnBrk="1" hangingPunct="1"/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где</a:t>
            </a:r>
            <a:r>
              <a:rPr lang="ru-RU" sz="4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</a:t>
            </a:r>
            <a:r>
              <a:rPr lang="ru-RU" sz="4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≠</a:t>
            </a:r>
            <a:r>
              <a:rPr lang="ru-RU" sz="4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то система </a:t>
            </a:r>
            <a:r>
              <a:rPr lang="ru-RU" sz="44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несовместна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40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82990" name="Text Box 14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82991" name="Text Box 15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7CB31F48-BEFE-4905-ACAF-C737CB3619B9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0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Метод Гаусса</a:t>
            </a:r>
          </a:p>
        </p:txBody>
      </p:sp>
      <p:sp>
        <p:nvSpPr>
          <p:cNvPr id="42394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394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23944" name="Text Box 8"/>
          <p:cNvSpPr txBox="1">
            <a:spLocks noChangeArrowheads="1"/>
          </p:cNvSpPr>
          <p:nvPr/>
        </p:nvSpPr>
        <p:spPr bwMode="auto">
          <a:xfrm>
            <a:off x="2135188" y="1484314"/>
            <a:ext cx="8101012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3)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Если система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трапециевидная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</a:t>
            </a:r>
            <a:r>
              <a:rPr lang="ru-RU" sz="36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т.е. последнее уравнение системы имеет вид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то система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совместна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неопределенна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423945" name="Text Box 9"/>
          <p:cNvSpPr txBox="1">
            <a:spLocks noChangeArrowheads="1"/>
          </p:cNvSpPr>
          <p:nvPr/>
        </p:nvSpPr>
        <p:spPr bwMode="auto">
          <a:xfrm>
            <a:off x="2135188" y="3878264"/>
            <a:ext cx="853281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 этом случае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какую-либо</a:t>
            </a:r>
            <a:r>
              <a:rPr lang="ru-RU" sz="36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переменную выбирают за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независимую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а остальные переменные выражают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через неё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23949" name="Text Box 1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23950" name="Text Box 1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CF689CB6-A3AB-43E8-9DF3-D30746653CE8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5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27075"/>
            <a:ext cx="8532812" cy="941388"/>
          </a:xfrm>
        </p:spPr>
        <p:txBody>
          <a:bodyPr/>
          <a:lstStyle/>
          <a:p>
            <a:r>
              <a:rPr lang="en-US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ru-RU" sz="36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Свойства определителей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135188" y="404813"/>
            <a:ext cx="853281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301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135188" y="1512888"/>
            <a:ext cx="8064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º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Если строки определителя заменить столбцами с тем же номером (такая операция называется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транспонированием</a:t>
            </a:r>
            <a:r>
              <a:rPr lang="ru-RU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определителя), то его величина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 изменится</a:t>
            </a:r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600" b="1" i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135188" y="4516438"/>
            <a:ext cx="80645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º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Если в определителе две строки или два столбца имеют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одинаковые</a:t>
            </a:r>
            <a:r>
              <a:rPr lang="ru-RU" sz="36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элементы, то такой определитель равен</a:t>
            </a:r>
            <a:r>
              <a:rPr lang="ru-RU" sz="36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600" b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4C2475E7-4F0B-4FA1-8408-114F8D9711E7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7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Метод Гаусса</a:t>
            </a:r>
          </a:p>
        </p:txBody>
      </p:sp>
      <p:sp>
        <p:nvSpPr>
          <p:cNvPr id="77210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210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2135189" y="1493838"/>
            <a:ext cx="8010525" cy="50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</a:pP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Способ приведения системы к треугольному виду называется </a:t>
            </a:r>
            <a:r>
              <a:rPr lang="ru-RU" sz="44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прямым</a:t>
            </a:r>
            <a:r>
              <a:rPr lang="ru-RU" sz="44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4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ходом</a:t>
            </a: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метода Гаусса, а получение значений переменных - </a:t>
            </a:r>
            <a:r>
              <a:rPr lang="ru-RU" sz="44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обратным ходом</a:t>
            </a: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метода Гаусса.</a:t>
            </a: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72107" name="Text Box 11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772108" name="Text Box 12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91DA44E2-82B8-4B1B-86E6-D88F44D5A726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6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Метод Гаусса</a:t>
            </a:r>
          </a:p>
        </p:txBody>
      </p:sp>
      <p:sp>
        <p:nvSpPr>
          <p:cNvPr id="42598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598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25993" name="Text Box 9"/>
          <p:cNvSpPr txBox="1">
            <a:spLocks noChangeArrowheads="1"/>
          </p:cNvSpPr>
          <p:nvPr/>
        </p:nvSpPr>
        <p:spPr bwMode="auto">
          <a:xfrm>
            <a:off x="2135188" y="1484313"/>
            <a:ext cx="7993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Пример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решить систему уравнений</a:t>
            </a:r>
            <a:endParaRPr lang="en-US" sz="28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425995" name="Object 11"/>
          <p:cNvGraphicFramePr>
            <a:graphicFrameLocks noChangeAspect="1"/>
          </p:cNvGraphicFramePr>
          <p:nvPr/>
        </p:nvGraphicFramePr>
        <p:xfrm>
          <a:off x="2160589" y="2035176"/>
          <a:ext cx="7354887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Формула" r:id="rId4" imgW="2082600" imgH="1015920" progId="Equation.3">
                  <p:embed/>
                </p:oleObj>
              </mc:Choice>
              <mc:Fallback>
                <p:oleObj name="Формула" r:id="rId4" imgW="208260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9" y="2035176"/>
                        <a:ext cx="7354887" cy="230346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5996" name="Text Box 12"/>
          <p:cNvSpPr txBox="1">
            <a:spLocks noChangeArrowheads="1"/>
          </p:cNvSpPr>
          <p:nvPr/>
        </p:nvSpPr>
        <p:spPr bwMode="auto">
          <a:xfrm>
            <a:off x="9625014" y="2708275"/>
            <a:ext cx="719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~</a:t>
            </a:r>
            <a:endParaRPr lang="en-US" sz="54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425999" name="Object 15" descr="Почтовая бумага"/>
          <p:cNvGraphicFramePr>
            <a:graphicFrameLocks noChangeAspect="1"/>
          </p:cNvGraphicFramePr>
          <p:nvPr/>
        </p:nvGraphicFramePr>
        <p:xfrm>
          <a:off x="2160588" y="4375150"/>
          <a:ext cx="735330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Формула" r:id="rId6" imgW="2895480" imgH="1422360" progId="Equation.3">
                  <p:embed/>
                </p:oleObj>
              </mc:Choice>
              <mc:Fallback>
                <p:oleObj name="Формула" r:id="rId6" imgW="289548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4375150"/>
                        <a:ext cx="7353300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6001" name="Rectangle 17"/>
          <p:cNvSpPr>
            <a:spLocks noChangeArrowheads="1"/>
          </p:cNvSpPr>
          <p:nvPr/>
        </p:nvSpPr>
        <p:spPr bwMode="auto">
          <a:xfrm>
            <a:off x="2617788" y="2874963"/>
            <a:ext cx="6534150" cy="647700"/>
          </a:xfrm>
          <a:prstGeom prst="rect">
            <a:avLst/>
          </a:prstGeom>
          <a:noFill/>
          <a:ln w="38100" algn="ctr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6002" name="Rectangle 18"/>
          <p:cNvSpPr>
            <a:spLocks noChangeArrowheads="1"/>
          </p:cNvSpPr>
          <p:nvPr/>
        </p:nvSpPr>
        <p:spPr bwMode="auto">
          <a:xfrm>
            <a:off x="2809875" y="2111375"/>
            <a:ext cx="6165850" cy="647700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9900"/>
              </a:solidFill>
            </a:endParaRPr>
          </a:p>
        </p:txBody>
      </p:sp>
      <p:grpSp>
        <p:nvGrpSpPr>
          <p:cNvPr id="426005" name="Group 21"/>
          <p:cNvGrpSpPr>
            <a:grpSpLocks/>
          </p:cNvGrpSpPr>
          <p:nvPr/>
        </p:nvGrpSpPr>
        <p:grpSpPr bwMode="auto">
          <a:xfrm>
            <a:off x="1831976" y="2397126"/>
            <a:ext cx="7864475" cy="815975"/>
            <a:chOff x="194" y="1510"/>
            <a:chExt cx="4954" cy="514"/>
          </a:xfrm>
        </p:grpSpPr>
        <p:sp>
          <p:nvSpPr>
            <p:cNvPr id="426003" name="Freeform 19"/>
            <p:cNvSpPr>
              <a:spLocks/>
            </p:cNvSpPr>
            <p:nvPr/>
          </p:nvSpPr>
          <p:spPr bwMode="auto">
            <a:xfrm>
              <a:off x="194" y="1510"/>
              <a:ext cx="627" cy="514"/>
            </a:xfrm>
            <a:custGeom>
              <a:avLst/>
              <a:gdLst>
                <a:gd name="T0" fmla="*/ 491 w 627"/>
                <a:gd name="T1" fmla="*/ 514 h 514"/>
                <a:gd name="T2" fmla="*/ 129 w 627"/>
                <a:gd name="T3" fmla="*/ 378 h 514"/>
                <a:gd name="T4" fmla="*/ 83 w 627"/>
                <a:gd name="T5" fmla="*/ 60 h 514"/>
                <a:gd name="T6" fmla="*/ 627 w 627"/>
                <a:gd name="T7" fmla="*/ 1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7" h="514">
                  <a:moveTo>
                    <a:pt x="491" y="514"/>
                  </a:moveTo>
                  <a:cubicBezTo>
                    <a:pt x="344" y="484"/>
                    <a:pt x="197" y="454"/>
                    <a:pt x="129" y="378"/>
                  </a:cubicBezTo>
                  <a:cubicBezTo>
                    <a:pt x="61" y="302"/>
                    <a:pt x="0" y="120"/>
                    <a:pt x="83" y="60"/>
                  </a:cubicBezTo>
                  <a:cubicBezTo>
                    <a:pt x="166" y="0"/>
                    <a:pt x="396" y="7"/>
                    <a:pt x="627" y="15"/>
                  </a:cubicBezTo>
                </a:path>
              </a:pathLst>
            </a:custGeom>
            <a:noFill/>
            <a:ln w="57150" cap="flat" cmpd="sng">
              <a:solidFill>
                <a:srgbClr val="009900"/>
              </a:solidFill>
              <a:prstDash val="solid"/>
              <a:round/>
              <a:headEnd type="oval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26004" name="Freeform 20"/>
            <p:cNvSpPr>
              <a:spLocks/>
            </p:cNvSpPr>
            <p:nvPr/>
          </p:nvSpPr>
          <p:spPr bwMode="auto">
            <a:xfrm>
              <a:off x="4698" y="1525"/>
              <a:ext cx="450" cy="478"/>
            </a:xfrm>
            <a:custGeom>
              <a:avLst/>
              <a:gdLst>
                <a:gd name="T0" fmla="*/ 0 w 530"/>
                <a:gd name="T1" fmla="*/ 0 h 478"/>
                <a:gd name="T2" fmla="*/ 454 w 530"/>
                <a:gd name="T3" fmla="*/ 91 h 478"/>
                <a:gd name="T4" fmla="*/ 454 w 530"/>
                <a:gd name="T5" fmla="*/ 363 h 478"/>
                <a:gd name="T6" fmla="*/ 135 w 530"/>
                <a:gd name="T7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" h="478">
                  <a:moveTo>
                    <a:pt x="0" y="0"/>
                  </a:moveTo>
                  <a:cubicBezTo>
                    <a:pt x="189" y="15"/>
                    <a:pt x="378" y="31"/>
                    <a:pt x="454" y="91"/>
                  </a:cubicBezTo>
                  <a:cubicBezTo>
                    <a:pt x="530" y="151"/>
                    <a:pt x="507" y="299"/>
                    <a:pt x="454" y="363"/>
                  </a:cubicBezTo>
                  <a:cubicBezTo>
                    <a:pt x="401" y="427"/>
                    <a:pt x="268" y="452"/>
                    <a:pt x="135" y="478"/>
                  </a:cubicBezTo>
                </a:path>
              </a:pathLst>
            </a:custGeom>
            <a:noFill/>
            <a:ln w="57150" cap="flat" cmpd="sng">
              <a:solidFill>
                <a:srgbClr val="009900"/>
              </a:solidFill>
              <a:prstDash val="solid"/>
              <a:round/>
              <a:headEnd type="oval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26007" name="Rectangle 23"/>
          <p:cNvSpPr>
            <a:spLocks noChangeArrowheads="1"/>
          </p:cNvSpPr>
          <p:nvPr/>
        </p:nvSpPr>
        <p:spPr bwMode="auto">
          <a:xfrm>
            <a:off x="2816225" y="5240338"/>
            <a:ext cx="6165850" cy="647700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6008" name="Rectangle 24"/>
          <p:cNvSpPr>
            <a:spLocks noChangeArrowheads="1"/>
          </p:cNvSpPr>
          <p:nvPr/>
        </p:nvSpPr>
        <p:spPr bwMode="auto">
          <a:xfrm>
            <a:off x="2611438" y="4441825"/>
            <a:ext cx="6534150" cy="647700"/>
          </a:xfrm>
          <a:prstGeom prst="rect">
            <a:avLst/>
          </a:prstGeom>
          <a:noFill/>
          <a:ln w="38100" algn="ctr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6009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1538288"/>
            <a:ext cx="431800" cy="457200"/>
          </a:xfrm>
          <a:prstGeom prst="actionButtonForwardNex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6012" name="Text Box 28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26013" name="Text Box 29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FDA5EB84-46B3-462C-B76E-7317F6A5C8FD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6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60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6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6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6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6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42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2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6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6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6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6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6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6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26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6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6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26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6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25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009"/>
                  </p:tgtEl>
                </p:cond>
              </p:nextCondLst>
            </p:seq>
          </p:childTnLst>
        </p:cTn>
      </p:par>
    </p:tnLst>
    <p:bldLst>
      <p:bldP spid="426001" grpId="0" animBg="1"/>
      <p:bldP spid="426001" grpId="1" animBg="1"/>
      <p:bldP spid="426002" grpId="0" animBg="1"/>
      <p:bldP spid="426002" grpId="1" animBg="1"/>
      <p:bldP spid="426007" grpId="0" animBg="1"/>
      <p:bldP spid="426007" grpId="1" animBg="1"/>
      <p:bldP spid="426008" grpId="0" animBg="1"/>
      <p:bldP spid="426008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Метод Гаусса</a:t>
            </a:r>
          </a:p>
        </p:txBody>
      </p:sp>
      <p:sp>
        <p:nvSpPr>
          <p:cNvPr id="42906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906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graphicFrame>
        <p:nvGraphicFramePr>
          <p:cNvPr id="429075" name="Object 19" descr="Почтовая бумага"/>
          <p:cNvGraphicFramePr>
            <a:graphicFrameLocks noChangeAspect="1"/>
          </p:cNvGraphicFramePr>
          <p:nvPr/>
        </p:nvGraphicFramePr>
        <p:xfrm>
          <a:off x="2135188" y="1484313"/>
          <a:ext cx="5448300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Формула" r:id="rId4" imgW="2895480" imgH="1422360" progId="Equation.3">
                  <p:embed/>
                </p:oleObj>
              </mc:Choice>
              <mc:Fallback>
                <p:oleObj name="Формула" r:id="rId4" imgW="289548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1484313"/>
                        <a:ext cx="5448300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81" name="Object 25" descr="Почтовая бумага"/>
          <p:cNvGraphicFramePr>
            <a:graphicFrameLocks noChangeAspect="1"/>
          </p:cNvGraphicFramePr>
          <p:nvPr/>
        </p:nvGraphicFramePr>
        <p:xfrm>
          <a:off x="2146300" y="4076701"/>
          <a:ext cx="5424488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Формула" r:id="rId6" imgW="2882880" imgH="1422360" progId="Equation.3">
                  <p:embed/>
                </p:oleObj>
              </mc:Choice>
              <mc:Fallback>
                <p:oleObj name="Формула" r:id="rId6" imgW="288288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4076701"/>
                        <a:ext cx="5424488" cy="244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82" name="Text Box 26"/>
          <p:cNvSpPr txBox="1">
            <a:spLocks noChangeArrowheads="1"/>
          </p:cNvSpPr>
          <p:nvPr/>
        </p:nvSpPr>
        <p:spPr bwMode="auto">
          <a:xfrm>
            <a:off x="7446963" y="1452563"/>
            <a:ext cx="18732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*</a:t>
            </a: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-2</a:t>
            </a: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  <a:endParaRPr lang="en-US" sz="44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29084" name="Text Box 28"/>
          <p:cNvSpPr txBox="1">
            <a:spLocks noChangeArrowheads="1"/>
          </p:cNvSpPr>
          <p:nvPr/>
        </p:nvSpPr>
        <p:spPr bwMode="auto">
          <a:xfrm>
            <a:off x="7545389" y="2308225"/>
            <a:ext cx="31321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Умножим </a:t>
            </a:r>
            <a:r>
              <a:rPr lang="ru-RU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1-е</a:t>
            </a: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уравнение системы на </a:t>
            </a:r>
            <a:r>
              <a:rPr lang="ru-RU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-2</a:t>
            </a: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 </a:t>
            </a:r>
            <a:r>
              <a:rPr lang="ru-RU" sz="24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прибавим</a:t>
            </a: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его ко </a:t>
            </a:r>
            <a:r>
              <a:rPr lang="ru-RU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2-му</a:t>
            </a:r>
            <a:endParaRPr lang="en-US" sz="2400" b="1" i="1" baseline="3000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29085" name="Line 29"/>
          <p:cNvSpPr>
            <a:spLocks noChangeShapeType="1"/>
          </p:cNvSpPr>
          <p:nvPr/>
        </p:nvSpPr>
        <p:spPr bwMode="auto">
          <a:xfrm flipV="1">
            <a:off x="7564438" y="1503364"/>
            <a:ext cx="0" cy="53546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graphicFrame>
        <p:nvGraphicFramePr>
          <p:cNvPr id="429088" name="Object 32" descr="Почтовая бумага"/>
          <p:cNvGraphicFramePr>
            <a:graphicFrameLocks noChangeAspect="1"/>
          </p:cNvGraphicFramePr>
          <p:nvPr/>
        </p:nvGraphicFramePr>
        <p:xfrm>
          <a:off x="2894014" y="4879976"/>
          <a:ext cx="468153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Формула" r:id="rId8" imgW="2450880" imgH="406080" progId="Equation.3">
                  <p:embed/>
                </p:oleObj>
              </mc:Choice>
              <mc:Fallback>
                <p:oleObj name="Формула" r:id="rId8" imgW="2450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4" y="4879976"/>
                        <a:ext cx="4681537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91" name="Object 35" descr="Почтовая бумага"/>
          <p:cNvGraphicFramePr>
            <a:graphicFrameLocks noChangeAspect="1"/>
          </p:cNvGraphicFramePr>
          <p:nvPr/>
        </p:nvGraphicFramePr>
        <p:xfrm>
          <a:off x="2687639" y="5754688"/>
          <a:ext cx="48990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Формула" r:id="rId10" imgW="2603160" imgH="406080" progId="Equation.3">
                  <p:embed/>
                </p:oleObj>
              </mc:Choice>
              <mc:Fallback>
                <p:oleObj name="Формула" r:id="rId10" imgW="26031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9" y="5754688"/>
                        <a:ext cx="48990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95" name="Text Box 39"/>
          <p:cNvSpPr txBox="1">
            <a:spLocks noChangeArrowheads="1"/>
          </p:cNvSpPr>
          <p:nvPr/>
        </p:nvSpPr>
        <p:spPr bwMode="auto">
          <a:xfrm>
            <a:off x="7535864" y="4365626"/>
            <a:ext cx="31321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Сводим систему уравнений к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треугольному</a:t>
            </a:r>
            <a:r>
              <a:rPr lang="ru-RU" sz="28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виду</a:t>
            </a:r>
            <a:endParaRPr lang="en-US" sz="2800" b="1" i="1" baseline="3000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29098" name="Text Box 42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29099" name="Text Box 43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C3F18BCE-D91C-43EF-A801-D7840F0160AC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9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7261" name="Object 13" descr="Почтовая бумага"/>
          <p:cNvGraphicFramePr>
            <a:graphicFrameLocks noChangeAspect="1"/>
          </p:cNvGraphicFramePr>
          <p:nvPr/>
        </p:nvGraphicFramePr>
        <p:xfrm>
          <a:off x="2146300" y="1484313"/>
          <a:ext cx="5424488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Формула" r:id="rId3" imgW="2882880" imgH="1422360" progId="Equation.3">
                  <p:embed/>
                </p:oleObj>
              </mc:Choice>
              <mc:Fallback>
                <p:oleObj name="Формула" r:id="rId3" imgW="288288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1484313"/>
                        <a:ext cx="5424488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Метод Гаусса</a:t>
            </a:r>
          </a:p>
        </p:txBody>
      </p:sp>
      <p:sp>
        <p:nvSpPr>
          <p:cNvPr id="43725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7253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graphicFrame>
        <p:nvGraphicFramePr>
          <p:cNvPr id="437262" name="Object 14" descr="Почтовая бумага"/>
          <p:cNvGraphicFramePr>
            <a:graphicFrameLocks noChangeAspect="1"/>
          </p:cNvGraphicFramePr>
          <p:nvPr/>
        </p:nvGraphicFramePr>
        <p:xfrm>
          <a:off x="2882900" y="2359026"/>
          <a:ext cx="4681538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Формула" r:id="rId6" imgW="2450880" imgH="406080" progId="Equation.3">
                  <p:embed/>
                </p:oleObj>
              </mc:Choice>
              <mc:Fallback>
                <p:oleObj name="Формула" r:id="rId6" imgW="2450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2359026"/>
                        <a:ext cx="4681538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3" name="Object 15" descr="Почтовая бумага"/>
          <p:cNvGraphicFramePr>
            <a:graphicFrameLocks noChangeAspect="1"/>
          </p:cNvGraphicFramePr>
          <p:nvPr/>
        </p:nvGraphicFramePr>
        <p:xfrm>
          <a:off x="5172075" y="3213100"/>
          <a:ext cx="241458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Формула" r:id="rId8" imgW="1282680" imgH="406080" progId="Equation.3">
                  <p:embed/>
                </p:oleObj>
              </mc:Choice>
              <mc:Fallback>
                <p:oleObj name="Формула" r:id="rId8" imgW="1282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3213100"/>
                        <a:ext cx="241458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64" name="Line 16"/>
          <p:cNvSpPr>
            <a:spLocks noChangeShapeType="1"/>
          </p:cNvSpPr>
          <p:nvPr/>
        </p:nvSpPr>
        <p:spPr bwMode="auto">
          <a:xfrm flipV="1">
            <a:off x="7564438" y="1503364"/>
            <a:ext cx="0" cy="23574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37266" name="Text Box 18"/>
          <p:cNvSpPr txBox="1">
            <a:spLocks noChangeArrowheads="1"/>
          </p:cNvSpPr>
          <p:nvPr/>
        </p:nvSpPr>
        <p:spPr bwMode="auto">
          <a:xfrm>
            <a:off x="7535864" y="1557339"/>
            <a:ext cx="31321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Вычисляем значение каждой переменной</a:t>
            </a:r>
            <a:endParaRPr lang="en-US" sz="2800" b="1" i="1" baseline="3000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437267" name="Object 19" descr="Почтовая бумага"/>
          <p:cNvGraphicFramePr>
            <a:graphicFrameLocks noChangeAspect="1"/>
          </p:cNvGraphicFramePr>
          <p:nvPr/>
        </p:nvGraphicFramePr>
        <p:xfrm>
          <a:off x="2135188" y="3854450"/>
          <a:ext cx="7339012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Формула" r:id="rId10" imgW="4457520" imgH="1536480" progId="Equation.3">
                  <p:embed/>
                </p:oleObj>
              </mc:Choice>
              <mc:Fallback>
                <p:oleObj name="Формула" r:id="rId10" imgW="4457520" imgH="1536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854450"/>
                        <a:ext cx="7339012" cy="300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68" name="Text Box 20"/>
          <p:cNvSpPr txBox="1">
            <a:spLocks noChangeArrowheads="1"/>
          </p:cNvSpPr>
          <p:nvPr/>
        </p:nvSpPr>
        <p:spPr bwMode="auto">
          <a:xfrm>
            <a:off x="6527800" y="5949950"/>
            <a:ext cx="4535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Ответ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{(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5</a:t>
            </a:r>
            <a:r>
              <a:rPr lang="ru-RU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6</a:t>
            </a:r>
            <a:r>
              <a:rPr lang="ru-RU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10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)}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6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37271" name="Text Box 2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37272" name="Text Box 2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538EDA3F-3B5C-4F5B-A82E-A65ADA327CC7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5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679450"/>
            <a:ext cx="8532812" cy="941388"/>
          </a:xfrm>
        </p:spPr>
        <p:txBody>
          <a:bodyPr/>
          <a:lstStyle/>
          <a:p>
            <a:r>
              <a:rPr lang="en-US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10.</a:t>
            </a:r>
            <a:r>
              <a:rPr lang="ru-RU" sz="36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Геометрическая иллюстрация</a:t>
            </a:r>
          </a:p>
        </p:txBody>
      </p:sp>
      <p:sp>
        <p:nvSpPr>
          <p:cNvPr id="5120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2135188" y="1484313"/>
            <a:ext cx="80645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Геометрическая иллюстрация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возможна лишь для систем с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двумя</a:t>
            </a:r>
            <a:r>
              <a:rPr lang="ru-RU" sz="36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тремя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переменными.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135188" y="3317876"/>
            <a:ext cx="8064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Рассмотрим на примере с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двумя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переменными: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1208" name="Object 8"/>
          <p:cNvGraphicFramePr>
            <a:graphicFrameLocks noChangeAspect="1"/>
          </p:cNvGraphicFramePr>
          <p:nvPr/>
        </p:nvGraphicFramePr>
        <p:xfrm>
          <a:off x="2711450" y="4503739"/>
          <a:ext cx="6624638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Формула" r:id="rId4" imgW="2565360" imgH="914400" progId="Equation.3">
                  <p:embed/>
                </p:oleObj>
              </mc:Choice>
              <mc:Fallback>
                <p:oleObj name="Формула" r:id="rId4" imgW="25653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4503739"/>
                        <a:ext cx="6624638" cy="21748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ECD23510-7ECC-4937-94CE-A026D62E014D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9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Геометрическая иллюстрация</a:t>
            </a:r>
          </a:p>
        </p:txBody>
      </p:sp>
      <p:sp>
        <p:nvSpPr>
          <p:cNvPr id="43930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930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39303" name="Text Box 7"/>
          <p:cNvSpPr txBox="1">
            <a:spLocks noChangeArrowheads="1"/>
          </p:cNvSpPr>
          <p:nvPr/>
        </p:nvSpPr>
        <p:spPr bwMode="auto">
          <a:xfrm>
            <a:off x="2135188" y="1484313"/>
            <a:ext cx="8064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Каждое уравнение системы имеет графиком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прямую линию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тогда: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39305" name="Text Box 9"/>
          <p:cNvSpPr txBox="1">
            <a:spLocks noChangeArrowheads="1"/>
          </p:cNvSpPr>
          <p:nvPr/>
        </p:nvSpPr>
        <p:spPr bwMode="auto">
          <a:xfrm>
            <a:off x="2135188" y="2573339"/>
            <a:ext cx="420846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1)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Если система имеет </a:t>
            </a:r>
            <a:r>
              <a:rPr lang="ru-R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единственное решение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то прямые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пересекаются в единственной точке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 полученными координатами решения системы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439307" name="Line 11"/>
          <p:cNvSpPr>
            <a:spLocks noChangeShapeType="1"/>
          </p:cNvSpPr>
          <p:nvPr/>
        </p:nvSpPr>
        <p:spPr bwMode="auto">
          <a:xfrm flipV="1">
            <a:off x="6743700" y="2565401"/>
            <a:ext cx="0" cy="41767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9308" name="Line 12"/>
          <p:cNvSpPr>
            <a:spLocks noChangeShapeType="1"/>
          </p:cNvSpPr>
          <p:nvPr/>
        </p:nvSpPr>
        <p:spPr bwMode="auto">
          <a:xfrm>
            <a:off x="5519738" y="5949950"/>
            <a:ext cx="479901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9316" name="Text Box 20"/>
          <p:cNvSpPr txBox="1">
            <a:spLocks noChangeArrowheads="1"/>
          </p:cNvSpPr>
          <p:nvPr/>
        </p:nvSpPr>
        <p:spPr bwMode="auto">
          <a:xfrm>
            <a:off x="6230938" y="5875338"/>
            <a:ext cx="5715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endParaRPr lang="ru-RU" sz="4800" b="1" i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39318" name="Text Box 22"/>
          <p:cNvSpPr txBox="1">
            <a:spLocks noChangeArrowheads="1"/>
          </p:cNvSpPr>
          <p:nvPr/>
        </p:nvSpPr>
        <p:spPr bwMode="auto">
          <a:xfrm>
            <a:off x="6096001" y="2259013"/>
            <a:ext cx="7477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48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39319" name="Text Box 23"/>
          <p:cNvSpPr txBox="1">
            <a:spLocks noChangeArrowheads="1"/>
          </p:cNvSpPr>
          <p:nvPr/>
        </p:nvSpPr>
        <p:spPr bwMode="auto">
          <a:xfrm>
            <a:off x="9831389" y="5788026"/>
            <a:ext cx="8032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endParaRPr lang="ru-RU" sz="48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39324" name="Text Box 28"/>
          <p:cNvSpPr txBox="1">
            <a:spLocks noChangeArrowheads="1"/>
          </p:cNvSpPr>
          <p:nvPr/>
        </p:nvSpPr>
        <p:spPr bwMode="auto">
          <a:xfrm>
            <a:off x="7761288" y="4373563"/>
            <a:ext cx="5715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endParaRPr lang="ru-RU" sz="4800" b="1" i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39325" name="Text Box 29"/>
          <p:cNvSpPr txBox="1">
            <a:spLocks noChangeArrowheads="1"/>
          </p:cNvSpPr>
          <p:nvPr/>
        </p:nvSpPr>
        <p:spPr bwMode="auto">
          <a:xfrm>
            <a:off x="7319963" y="2352676"/>
            <a:ext cx="7493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ℓ</a:t>
            </a:r>
            <a:r>
              <a:rPr lang="en-US" sz="6000" b="1" i="1" baseline="-25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endParaRPr lang="ru-RU" sz="6000" b="1" i="1" baseline="-2500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39321" name="Line 25"/>
          <p:cNvSpPr>
            <a:spLocks noChangeShapeType="1"/>
          </p:cNvSpPr>
          <p:nvPr/>
        </p:nvSpPr>
        <p:spPr bwMode="auto">
          <a:xfrm flipV="1">
            <a:off x="6096000" y="2924176"/>
            <a:ext cx="3600450" cy="331311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9326" name="Text Box 30"/>
          <p:cNvSpPr txBox="1">
            <a:spLocks noChangeArrowheads="1"/>
          </p:cNvSpPr>
          <p:nvPr/>
        </p:nvSpPr>
        <p:spPr bwMode="auto">
          <a:xfrm>
            <a:off x="9431338" y="2892426"/>
            <a:ext cx="8048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ℓ</a:t>
            </a:r>
            <a:r>
              <a:rPr lang="en-US" sz="6000" b="1" i="1" baseline="-25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6000" b="1" i="1" baseline="-2500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39330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2565400"/>
            <a:ext cx="431800" cy="457200"/>
          </a:xfrm>
          <a:prstGeom prst="actionButtonForwardNex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9322" name="Line 26"/>
          <p:cNvSpPr>
            <a:spLocks noChangeShapeType="1"/>
          </p:cNvSpPr>
          <p:nvPr/>
        </p:nvSpPr>
        <p:spPr bwMode="auto">
          <a:xfrm flipH="1" flipV="1">
            <a:off x="7248525" y="2781301"/>
            <a:ext cx="2254250" cy="3827463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9323" name="Oval 27"/>
          <p:cNvSpPr>
            <a:spLocks noChangeArrowheads="1"/>
          </p:cNvSpPr>
          <p:nvPr/>
        </p:nvSpPr>
        <p:spPr bwMode="auto">
          <a:xfrm>
            <a:off x="8070851" y="4244976"/>
            <a:ext cx="180975" cy="180975"/>
          </a:xfrm>
          <a:prstGeom prst="ellipse">
            <a:avLst/>
          </a:prstGeom>
          <a:solidFill>
            <a:srgbClr val="FF9900"/>
          </a:solidFill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9331" name="Text Box 35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39332" name="Text Box 36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6EFBD1EA-9848-4A43-8390-553CA76122DE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5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9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3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3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9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3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330"/>
                  </p:tgtEl>
                </p:cond>
              </p:nextCondLst>
            </p:seq>
          </p:childTnLst>
        </p:cTn>
      </p:par>
    </p:tnLst>
    <p:bldLst>
      <p:bldP spid="439307" grpId="0" animBg="1"/>
      <p:bldP spid="439308" grpId="0" animBg="1"/>
      <p:bldP spid="439316" grpId="0"/>
      <p:bldP spid="439318" grpId="0"/>
      <p:bldP spid="439319" grpId="0"/>
      <p:bldP spid="439324" grpId="0"/>
      <p:bldP spid="439325" grpId="0"/>
      <p:bldP spid="439321" grpId="0" animBg="1"/>
      <p:bldP spid="439326" grpId="0"/>
      <p:bldP spid="439322" grpId="0" animBg="1"/>
      <p:bldP spid="43932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Геометрическая иллюстрация</a:t>
            </a:r>
          </a:p>
        </p:txBody>
      </p:sp>
      <p:sp>
        <p:nvSpPr>
          <p:cNvPr id="44134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134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41351" name="Text Box 7"/>
          <p:cNvSpPr txBox="1">
            <a:spLocks noChangeArrowheads="1"/>
          </p:cNvSpPr>
          <p:nvPr/>
        </p:nvSpPr>
        <p:spPr bwMode="auto">
          <a:xfrm>
            <a:off x="2135188" y="1484313"/>
            <a:ext cx="4032250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)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Если система </a:t>
            </a:r>
            <a:r>
              <a:rPr lang="ru-RU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решений не имеет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то прямые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параллельны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441352" name="Line 8"/>
          <p:cNvSpPr>
            <a:spLocks noChangeShapeType="1"/>
          </p:cNvSpPr>
          <p:nvPr/>
        </p:nvSpPr>
        <p:spPr bwMode="auto">
          <a:xfrm flipV="1">
            <a:off x="6743700" y="2565401"/>
            <a:ext cx="0" cy="41767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1353" name="Line 9"/>
          <p:cNvSpPr>
            <a:spLocks noChangeShapeType="1"/>
          </p:cNvSpPr>
          <p:nvPr/>
        </p:nvSpPr>
        <p:spPr bwMode="auto">
          <a:xfrm>
            <a:off x="5519738" y="5949950"/>
            <a:ext cx="479901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1354" name="Text Box 10"/>
          <p:cNvSpPr txBox="1">
            <a:spLocks noChangeArrowheads="1"/>
          </p:cNvSpPr>
          <p:nvPr/>
        </p:nvSpPr>
        <p:spPr bwMode="auto">
          <a:xfrm>
            <a:off x="6230938" y="5875338"/>
            <a:ext cx="5715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endParaRPr lang="ru-RU" sz="4800" b="1" i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1355" name="Text Box 11"/>
          <p:cNvSpPr txBox="1">
            <a:spLocks noChangeArrowheads="1"/>
          </p:cNvSpPr>
          <p:nvPr/>
        </p:nvSpPr>
        <p:spPr bwMode="auto">
          <a:xfrm>
            <a:off x="6094413" y="2259013"/>
            <a:ext cx="7477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48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1356" name="Text Box 12"/>
          <p:cNvSpPr txBox="1">
            <a:spLocks noChangeArrowheads="1"/>
          </p:cNvSpPr>
          <p:nvPr/>
        </p:nvSpPr>
        <p:spPr bwMode="auto">
          <a:xfrm>
            <a:off x="9832975" y="5788026"/>
            <a:ext cx="9271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endParaRPr lang="ru-RU" sz="48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1358" name="Text Box 14"/>
          <p:cNvSpPr txBox="1">
            <a:spLocks noChangeArrowheads="1"/>
          </p:cNvSpPr>
          <p:nvPr/>
        </p:nvSpPr>
        <p:spPr bwMode="auto">
          <a:xfrm>
            <a:off x="7400925" y="2124076"/>
            <a:ext cx="7508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ℓ</a:t>
            </a:r>
            <a:r>
              <a:rPr lang="en-US" sz="6000" b="1" i="1" baseline="-25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endParaRPr lang="ru-RU" sz="6000" b="1" i="1" baseline="-2500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1359" name="Text Box 15"/>
          <p:cNvSpPr txBox="1">
            <a:spLocks noChangeArrowheads="1"/>
          </p:cNvSpPr>
          <p:nvPr/>
        </p:nvSpPr>
        <p:spPr bwMode="auto">
          <a:xfrm>
            <a:off x="8764588" y="2124076"/>
            <a:ext cx="787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ℓ</a:t>
            </a:r>
            <a:r>
              <a:rPr lang="en-US" sz="6000" b="1" i="1" baseline="-25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6000" b="1" i="1" baseline="-2500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1360" name="Line 16"/>
          <p:cNvSpPr>
            <a:spLocks noChangeShapeType="1"/>
          </p:cNvSpPr>
          <p:nvPr/>
        </p:nvSpPr>
        <p:spPr bwMode="auto">
          <a:xfrm flipV="1">
            <a:off x="7048501" y="2565400"/>
            <a:ext cx="1103313" cy="403225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1363" name="Line 19"/>
          <p:cNvSpPr>
            <a:spLocks noChangeShapeType="1"/>
          </p:cNvSpPr>
          <p:nvPr/>
        </p:nvSpPr>
        <p:spPr bwMode="auto">
          <a:xfrm flipV="1">
            <a:off x="7696201" y="2565400"/>
            <a:ext cx="1103313" cy="403225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1366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2565400"/>
            <a:ext cx="431800" cy="457200"/>
          </a:xfrm>
          <a:prstGeom prst="actionButtonForwardNex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1367" name="Text Box 2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41368" name="Text Box 2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30803784-2785-48FE-9349-760A546255F4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1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1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366"/>
                  </p:tgtEl>
                </p:cond>
              </p:nextCondLst>
            </p:seq>
          </p:childTnLst>
        </p:cTn>
      </p:par>
    </p:tnLst>
    <p:bldLst>
      <p:bldP spid="441352" grpId="0" animBg="1"/>
      <p:bldP spid="441353" grpId="0" animBg="1"/>
      <p:bldP spid="441354" grpId="0"/>
      <p:bldP spid="441355" grpId="0"/>
      <p:bldP spid="441356" grpId="0"/>
      <p:bldP spid="441358" grpId="0"/>
      <p:bldP spid="441359" grpId="0"/>
      <p:bldP spid="441360" grpId="0" animBg="1"/>
      <p:bldP spid="44136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9" name="Line 7"/>
          <p:cNvSpPr>
            <a:spLocks noChangeShapeType="1"/>
          </p:cNvSpPr>
          <p:nvPr/>
        </p:nvSpPr>
        <p:spPr bwMode="auto">
          <a:xfrm flipV="1">
            <a:off x="6743700" y="2565401"/>
            <a:ext cx="0" cy="41767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3406" name="Line 14"/>
          <p:cNvSpPr>
            <a:spLocks noChangeShapeType="1"/>
          </p:cNvSpPr>
          <p:nvPr/>
        </p:nvSpPr>
        <p:spPr bwMode="auto">
          <a:xfrm flipH="1" flipV="1">
            <a:off x="6200776" y="3584576"/>
            <a:ext cx="3529013" cy="2906713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Геометрическая иллюстрация</a:t>
            </a:r>
          </a:p>
        </p:txBody>
      </p:sp>
      <p:sp>
        <p:nvSpPr>
          <p:cNvPr id="44339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339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43398" name="Text Box 6"/>
          <p:cNvSpPr txBox="1">
            <a:spLocks noChangeArrowheads="1"/>
          </p:cNvSpPr>
          <p:nvPr/>
        </p:nvSpPr>
        <p:spPr bwMode="auto">
          <a:xfrm>
            <a:off x="2135188" y="1484313"/>
            <a:ext cx="4032250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3)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Если система имеет </a:t>
            </a:r>
            <a:r>
              <a:rPr lang="ru-RU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множество решений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то прямые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совпадают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443400" name="Line 8"/>
          <p:cNvSpPr>
            <a:spLocks noChangeShapeType="1"/>
          </p:cNvSpPr>
          <p:nvPr/>
        </p:nvSpPr>
        <p:spPr bwMode="auto">
          <a:xfrm>
            <a:off x="5519738" y="5949950"/>
            <a:ext cx="479901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3401" name="Text Box 9"/>
          <p:cNvSpPr txBox="1">
            <a:spLocks noChangeArrowheads="1"/>
          </p:cNvSpPr>
          <p:nvPr/>
        </p:nvSpPr>
        <p:spPr bwMode="auto">
          <a:xfrm>
            <a:off x="6230938" y="5875338"/>
            <a:ext cx="5715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endParaRPr lang="ru-RU" sz="4800" b="1" i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3402" name="Text Box 10"/>
          <p:cNvSpPr txBox="1">
            <a:spLocks noChangeArrowheads="1"/>
          </p:cNvSpPr>
          <p:nvPr/>
        </p:nvSpPr>
        <p:spPr bwMode="auto">
          <a:xfrm>
            <a:off x="6096001" y="2259013"/>
            <a:ext cx="7477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48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3404" name="Text Box 12"/>
          <p:cNvSpPr txBox="1">
            <a:spLocks noChangeArrowheads="1"/>
          </p:cNvSpPr>
          <p:nvPr/>
        </p:nvSpPr>
        <p:spPr bwMode="auto">
          <a:xfrm>
            <a:off x="7464426" y="3789364"/>
            <a:ext cx="823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ℓ</a:t>
            </a:r>
            <a:r>
              <a:rPr lang="en-US" sz="6000" b="1" i="1" baseline="-25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endParaRPr lang="ru-RU" sz="6000" b="1" i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3405" name="Text Box 13"/>
          <p:cNvSpPr txBox="1">
            <a:spLocks noChangeArrowheads="1"/>
          </p:cNvSpPr>
          <p:nvPr/>
        </p:nvSpPr>
        <p:spPr bwMode="auto">
          <a:xfrm>
            <a:off x="7597775" y="4914901"/>
            <a:ext cx="7747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ℓ</a:t>
            </a:r>
            <a:r>
              <a:rPr lang="en-US" sz="6000" b="1" i="1" baseline="-25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6000" b="1" i="1" baseline="-2500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3408" name="Line 16"/>
          <p:cNvSpPr>
            <a:spLocks noChangeShapeType="1"/>
          </p:cNvSpPr>
          <p:nvPr/>
        </p:nvSpPr>
        <p:spPr bwMode="auto">
          <a:xfrm flipH="1" flipV="1">
            <a:off x="6040439" y="3489325"/>
            <a:ext cx="3671887" cy="3024188"/>
          </a:xfrm>
          <a:prstGeom prst="line">
            <a:avLst/>
          </a:prstGeom>
          <a:noFill/>
          <a:ln w="76200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3409" name="Text Box 17"/>
          <p:cNvSpPr txBox="1">
            <a:spLocks noChangeArrowheads="1"/>
          </p:cNvSpPr>
          <p:nvPr/>
        </p:nvSpPr>
        <p:spPr bwMode="auto">
          <a:xfrm>
            <a:off x="9832975" y="5788026"/>
            <a:ext cx="9271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endParaRPr lang="ru-RU" sz="48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3413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2565400"/>
            <a:ext cx="431800" cy="457200"/>
          </a:xfrm>
          <a:prstGeom prst="actionButtonForwardNex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3414" name="Text Box 22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43415" name="Text Box 23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E644146F-C850-498E-BF15-3C5821CEF810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1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3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4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3413"/>
                  </p:tgtEl>
                </p:cond>
              </p:nextCondLst>
            </p:seq>
          </p:childTnLst>
        </p:cTn>
      </p:par>
    </p:tnLst>
    <p:bldLst>
      <p:bldP spid="443399" grpId="0" animBg="1"/>
      <p:bldP spid="443406" grpId="0" animBg="1"/>
      <p:bldP spid="443400" grpId="0" animBg="1"/>
      <p:bldP spid="443401" grpId="0"/>
      <p:bldP spid="443402" grpId="0"/>
      <p:bldP spid="443404" grpId="0"/>
      <p:bldP spid="443405" grpId="0"/>
      <p:bldP spid="443408" grpId="0" animBg="1"/>
      <p:bldP spid="44340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27075"/>
            <a:ext cx="8532812" cy="941388"/>
          </a:xfrm>
        </p:spPr>
        <p:txBody>
          <a:bodyPr/>
          <a:lstStyle/>
          <a:p>
            <a:r>
              <a:rPr lang="en-US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11.</a:t>
            </a:r>
            <a:r>
              <a:rPr lang="ru-RU" sz="36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Матричный метод</a:t>
            </a:r>
          </a:p>
        </p:txBody>
      </p:sp>
      <p:sp>
        <p:nvSpPr>
          <p:cNvPr id="5222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2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135188" y="1484313"/>
            <a:ext cx="80645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Пусть дана система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линейных уравнений с</a:t>
            </a:r>
            <a:r>
              <a:rPr lang="ru-RU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неизвестными: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135188" y="4429126"/>
            <a:ext cx="41767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5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Эту систему можно записать в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матричном виде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положив, что матрица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1703388" y="5614989"/>
            <a:ext cx="47164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16075" indent="4460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– коэф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-</a:t>
            </a: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ты при неизвестных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2279650" y="2468564"/>
          <a:ext cx="763270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Формула" r:id="rId4" imgW="3314520" imgH="1231560" progId="Equation.3">
                  <p:embed/>
                </p:oleObj>
              </mc:Choice>
              <mc:Fallback>
                <p:oleObj name="Формула" r:id="rId4" imgW="3314520" imgH="1231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468564"/>
                        <a:ext cx="7632700" cy="19716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10"/>
          <p:cNvGraphicFramePr>
            <a:graphicFrameLocks noChangeAspect="1"/>
          </p:cNvGraphicFramePr>
          <p:nvPr/>
        </p:nvGraphicFramePr>
        <p:xfrm>
          <a:off x="6311900" y="4498976"/>
          <a:ext cx="3600450" cy="213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Формула" r:id="rId6" imgW="3314520" imgH="1917360" progId="Equation.3">
                  <p:embed/>
                </p:oleObj>
              </mc:Choice>
              <mc:Fallback>
                <p:oleObj name="Формула" r:id="rId6" imgW="3314520" imgH="1917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498976"/>
                        <a:ext cx="3600450" cy="213836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4457700"/>
            <a:ext cx="431800" cy="457200"/>
          </a:xfrm>
          <a:prstGeom prst="actionButtonForwardNex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D732E5D7-E481-418B-BF3B-02306F51F77E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1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223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22049 -0.2187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5223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49 -0.21875 L 3.88889E-6 0.0018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7"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Матричный метод</a:t>
            </a:r>
          </a:p>
        </p:txBody>
      </p:sp>
      <p:sp>
        <p:nvSpPr>
          <p:cNvPr id="44544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544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45446" name="Text Box 6"/>
          <p:cNvSpPr txBox="1">
            <a:spLocks noChangeArrowheads="1"/>
          </p:cNvSpPr>
          <p:nvPr/>
        </p:nvSpPr>
        <p:spPr bwMode="auto">
          <a:xfrm>
            <a:off x="2135188" y="1484313"/>
            <a:ext cx="806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Матрица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</a:p>
        </p:txBody>
      </p:sp>
      <p:graphicFrame>
        <p:nvGraphicFramePr>
          <p:cNvPr id="445451" name="Object 11"/>
          <p:cNvGraphicFramePr>
            <a:graphicFrameLocks noChangeAspect="1"/>
          </p:cNvGraphicFramePr>
          <p:nvPr/>
        </p:nvGraphicFramePr>
        <p:xfrm>
          <a:off x="3935413" y="1506539"/>
          <a:ext cx="2303462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Формула" r:id="rId4" imgW="1346040" imgH="1650960" progId="Equation.3">
                  <p:embed/>
                </p:oleObj>
              </mc:Choice>
              <mc:Fallback>
                <p:oleObj name="Формула" r:id="rId4" imgW="1346040" imgH="1650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1506539"/>
                        <a:ext cx="2303462" cy="264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52" name="Text Box 12"/>
          <p:cNvSpPr txBox="1">
            <a:spLocks noChangeArrowheads="1"/>
          </p:cNvSpPr>
          <p:nvPr/>
        </p:nvSpPr>
        <p:spPr bwMode="auto">
          <a:xfrm>
            <a:off x="6238875" y="2554288"/>
            <a:ext cx="457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62050" indent="-11620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–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это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матрица-столбец</a:t>
            </a:r>
            <a:r>
              <a:rPr lang="ru-RU" sz="28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  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с</a:t>
            </a:r>
            <a:r>
              <a:rPr lang="ru-RU" sz="28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неизвестными</a:t>
            </a:r>
            <a:endParaRPr lang="en-US" sz="2800" b="1" i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5453" name="Text Box 13"/>
          <p:cNvSpPr txBox="1">
            <a:spLocks noChangeArrowheads="1"/>
          </p:cNvSpPr>
          <p:nvPr/>
        </p:nvSpPr>
        <p:spPr bwMode="auto">
          <a:xfrm>
            <a:off x="2135188" y="4221163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и матрица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B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endParaRPr lang="en-US" sz="3600" b="1" i="1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445454" name="Object 14"/>
          <p:cNvGraphicFramePr>
            <a:graphicFrameLocks noChangeAspect="1"/>
          </p:cNvGraphicFramePr>
          <p:nvPr/>
        </p:nvGraphicFramePr>
        <p:xfrm>
          <a:off x="3575051" y="4098925"/>
          <a:ext cx="2232025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Формула" r:id="rId6" imgW="1244520" imgH="1650960" progId="Equation.3">
                  <p:embed/>
                </p:oleObj>
              </mc:Choice>
              <mc:Fallback>
                <p:oleObj name="Формула" r:id="rId6" imgW="1244520" imgH="1650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1" y="4098925"/>
                        <a:ext cx="2232025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55" name="Text Box 15"/>
          <p:cNvSpPr txBox="1">
            <a:spLocks noChangeArrowheads="1"/>
          </p:cNvSpPr>
          <p:nvPr/>
        </p:nvSpPr>
        <p:spPr bwMode="auto">
          <a:xfrm>
            <a:off x="5808664" y="4941889"/>
            <a:ext cx="4859337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–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это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матрица-столбец</a:t>
            </a:r>
            <a:r>
              <a:rPr lang="ru-RU" sz="28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      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с коэффициентами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</a:t>
            </a:r>
            <a:endParaRPr lang="en-US" sz="36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5458" name="Text Box 18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45459" name="Text Box 19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C5D4F262-642B-43B5-AA26-CA48A77FE40A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0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Свойства определителей</a:t>
            </a:r>
          </a:p>
        </p:txBody>
      </p:sp>
      <p:sp>
        <p:nvSpPr>
          <p:cNvPr id="747523" name="Text Box 3"/>
          <p:cNvSpPr txBox="1">
            <a:spLocks noChangeArrowheads="1"/>
          </p:cNvSpPr>
          <p:nvPr/>
        </p:nvSpPr>
        <p:spPr bwMode="auto">
          <a:xfrm>
            <a:off x="2135188" y="404813"/>
            <a:ext cx="853281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74752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752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747528" name="Text Box 8"/>
          <p:cNvSpPr txBox="1">
            <a:spLocks noChangeArrowheads="1"/>
          </p:cNvSpPr>
          <p:nvPr/>
        </p:nvSpPr>
        <p:spPr bwMode="auto">
          <a:xfrm>
            <a:off x="2135188" y="1493839"/>
            <a:ext cx="80645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5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en-US" sz="5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º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Если в определителе две строки или два столбца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поменять местами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то знак определителя изменится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на</a:t>
            </a:r>
            <a:r>
              <a:rPr lang="ru-RU" sz="3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противоположный</a:t>
            </a:r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600" b="1" i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47529" name="Text Box 9"/>
          <p:cNvSpPr txBox="1">
            <a:spLocks noChangeArrowheads="1"/>
          </p:cNvSpPr>
          <p:nvPr/>
        </p:nvSpPr>
        <p:spPr bwMode="auto">
          <a:xfrm>
            <a:off x="2135188" y="4025900"/>
            <a:ext cx="80645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5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</a:t>
            </a:r>
            <a:r>
              <a:rPr lang="en-US" sz="5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º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Если все элементы какой-либо строки или столбца равны</a:t>
            </a:r>
            <a:r>
              <a:rPr lang="ru-RU" sz="36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то такой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определитель равен</a:t>
            </a:r>
            <a:r>
              <a:rPr lang="ru-RU" sz="36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600" b="1" i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47534" name="Text Box 1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0A0BCC75-8E93-4EB2-A978-B77B40CE6241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2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Матричный метод</a:t>
            </a:r>
          </a:p>
        </p:txBody>
      </p:sp>
      <p:sp>
        <p:nvSpPr>
          <p:cNvPr id="44749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749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47494" name="Text Box 6"/>
          <p:cNvSpPr txBox="1">
            <a:spLocks noChangeArrowheads="1"/>
          </p:cNvSpPr>
          <p:nvPr/>
        </p:nvSpPr>
        <p:spPr bwMode="auto">
          <a:xfrm>
            <a:off x="2135188" y="1484313"/>
            <a:ext cx="8064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857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тогда система запишется в виде:</a:t>
            </a:r>
            <a:endParaRPr lang="en-US" sz="3600" b="1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7500" name="Text Box 12"/>
          <p:cNvSpPr txBox="1">
            <a:spLocks noChangeArrowheads="1"/>
          </p:cNvSpPr>
          <p:nvPr/>
        </p:nvSpPr>
        <p:spPr bwMode="auto">
          <a:xfrm>
            <a:off x="2135189" y="1989138"/>
            <a:ext cx="8099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19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5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54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</a:t>
            </a:r>
            <a:r>
              <a:rPr lang="en-US" sz="5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5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5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54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en-US" sz="5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5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B</a:t>
            </a:r>
            <a:r>
              <a:rPr lang="en-US" sz="5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–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матричный вид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системы</a:t>
            </a:r>
            <a:endParaRPr lang="en-US" sz="6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7501" name="Text Box 13"/>
          <p:cNvSpPr txBox="1">
            <a:spLocks noChangeArrowheads="1"/>
          </p:cNvSpPr>
          <p:nvPr/>
        </p:nvSpPr>
        <p:spPr bwMode="auto">
          <a:xfrm>
            <a:off x="2135188" y="2776538"/>
            <a:ext cx="6985000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19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Решим систему отыскав матрицу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т.е.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умножим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обе части уравнения         на матрицу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600" b="1" i="1" baseline="30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-1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:</a:t>
            </a:r>
            <a:endParaRPr lang="en-US" sz="3600" b="1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7502" name="Text Box 14"/>
          <p:cNvSpPr txBox="1">
            <a:spLocks noChangeArrowheads="1"/>
          </p:cNvSpPr>
          <p:nvPr/>
        </p:nvSpPr>
        <p:spPr bwMode="auto">
          <a:xfrm>
            <a:off x="2135189" y="4465638"/>
            <a:ext cx="8099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19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400" b="1" i="1" baseline="30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-1</a:t>
            </a:r>
            <a:r>
              <a:rPr lang="en-US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</a:t>
            </a:r>
            <a:r>
              <a:rPr lang="en-US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*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400" b="1" i="1" baseline="30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-1</a:t>
            </a:r>
            <a:r>
              <a:rPr lang="en-US" sz="44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*</a:t>
            </a:r>
            <a:r>
              <a:rPr lang="en-US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B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7503" name="Text Box 15"/>
          <p:cNvSpPr txBox="1">
            <a:spLocks noChangeArrowheads="1"/>
          </p:cNvSpPr>
          <p:nvPr/>
        </p:nvSpPr>
        <p:spPr bwMode="auto">
          <a:xfrm>
            <a:off x="4583113" y="5157788"/>
            <a:ext cx="511175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4400" b="1" i="1" baseline="30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-1</a:t>
            </a:r>
            <a:r>
              <a:rPr lang="en-US" sz="44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*</a:t>
            </a:r>
            <a:r>
              <a:rPr lang="en-US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B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–</a:t>
            </a:r>
            <a:r>
              <a:rPr lang="en-US" sz="44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решение матричного уравнения</a:t>
            </a:r>
            <a:endParaRPr lang="en-US" sz="3200" b="1" i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7506" name="Text Box 18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47507" name="Text Box 19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28E9F0F5-21FB-42A2-88B7-7631A98E9B21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0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Матричный метод</a:t>
            </a:r>
          </a:p>
        </p:txBody>
      </p:sp>
      <p:sp>
        <p:nvSpPr>
          <p:cNvPr id="44954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954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49547" name="Text Box 11"/>
          <p:cNvSpPr txBox="1">
            <a:spLocks noChangeArrowheads="1"/>
          </p:cNvSpPr>
          <p:nvPr/>
        </p:nvSpPr>
        <p:spPr bwMode="auto">
          <a:xfrm>
            <a:off x="2135188" y="1484313"/>
            <a:ext cx="79930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Пример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решить систему матричным способом</a:t>
            </a:r>
            <a:endParaRPr lang="en-US" sz="28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449548" name="Object 12" descr="Почтовая бумага"/>
          <p:cNvGraphicFramePr>
            <a:graphicFrameLocks noChangeAspect="1"/>
          </p:cNvGraphicFramePr>
          <p:nvPr/>
        </p:nvGraphicFramePr>
        <p:xfrm>
          <a:off x="2135188" y="2349500"/>
          <a:ext cx="67691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Формула" r:id="rId4" imgW="3149280" imgH="1218960" progId="Equation.3">
                  <p:embed/>
                </p:oleObj>
              </mc:Choice>
              <mc:Fallback>
                <p:oleObj name="Формула" r:id="rId4" imgW="314928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349500"/>
                        <a:ext cx="67691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9" name="Text Box 13"/>
          <p:cNvSpPr txBox="1">
            <a:spLocks noChangeArrowheads="1"/>
          </p:cNvSpPr>
          <p:nvPr/>
        </p:nvSpPr>
        <p:spPr bwMode="auto">
          <a:xfrm>
            <a:off x="2135188" y="4392613"/>
            <a:ext cx="7993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Запишем систему в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матричном виде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:</a:t>
            </a:r>
            <a:endParaRPr lang="en-US" sz="2800" b="1" baseline="30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449550" name="Object 14"/>
          <p:cNvGraphicFramePr>
            <a:graphicFrameLocks noChangeAspect="1"/>
          </p:cNvGraphicFramePr>
          <p:nvPr/>
        </p:nvGraphicFramePr>
        <p:xfrm>
          <a:off x="5375276" y="4886325"/>
          <a:ext cx="2352675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Формула" r:id="rId6" imgW="1333440" imgH="1371600" progId="Equation.3">
                  <p:embed/>
                </p:oleObj>
              </mc:Choice>
              <mc:Fallback>
                <p:oleObj name="Формула" r:id="rId6" imgW="133344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6" y="4886325"/>
                        <a:ext cx="2352675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51" name="Object 15"/>
          <p:cNvGraphicFramePr>
            <a:graphicFrameLocks noChangeAspect="1"/>
          </p:cNvGraphicFramePr>
          <p:nvPr/>
        </p:nvGraphicFramePr>
        <p:xfrm>
          <a:off x="7731125" y="4891089"/>
          <a:ext cx="2325688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Формула" r:id="rId8" imgW="1358640" imgH="1041120" progId="Equation.3">
                  <p:embed/>
                </p:oleObj>
              </mc:Choice>
              <mc:Fallback>
                <p:oleObj name="Формула" r:id="rId8" imgW="135864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25" y="4891089"/>
                        <a:ext cx="2325688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53" name="Object 17"/>
          <p:cNvGraphicFramePr>
            <a:graphicFrameLocks noChangeAspect="1"/>
          </p:cNvGraphicFramePr>
          <p:nvPr/>
        </p:nvGraphicFramePr>
        <p:xfrm>
          <a:off x="1919288" y="4868863"/>
          <a:ext cx="3384550" cy="170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Формула" r:id="rId10" imgW="2552400" imgH="1066680" progId="Equation.3">
                  <p:embed/>
                </p:oleObj>
              </mc:Choice>
              <mc:Fallback>
                <p:oleObj name="Формула" r:id="rId10" imgW="255240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4868863"/>
                        <a:ext cx="3384550" cy="170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56" name="Text Box 20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49557" name="Text Box 21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294B2599-F5B1-43A8-830C-DEBFF14EDEC6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6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2623" name="Object 15"/>
          <p:cNvGraphicFramePr>
            <a:graphicFrameLocks noChangeAspect="1"/>
          </p:cNvGraphicFramePr>
          <p:nvPr/>
        </p:nvGraphicFramePr>
        <p:xfrm>
          <a:off x="2143126" y="3295651"/>
          <a:ext cx="6030913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Формула" r:id="rId3" imgW="4394160" imgH="2387520" progId="Equation.3">
                  <p:embed/>
                </p:oleObj>
              </mc:Choice>
              <mc:Fallback>
                <p:oleObj name="Формула" r:id="rId3" imgW="4394160" imgH="2387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6" y="3295651"/>
                        <a:ext cx="6030913" cy="325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Матричный метод</a:t>
            </a:r>
          </a:p>
        </p:txBody>
      </p:sp>
      <p:sp>
        <p:nvSpPr>
          <p:cNvPr id="45261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2613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2135188" y="1484314"/>
            <a:ext cx="7993062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Тогда решение системы будем искать в виде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600" b="1" i="1" baseline="30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-1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*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B</a:t>
            </a:r>
            <a:endParaRPr lang="en-US" sz="3600" b="1" i="1" baseline="3000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52620" name="Text Box 12"/>
          <p:cNvSpPr txBox="1">
            <a:spLocks noChangeArrowheads="1"/>
          </p:cNvSpPr>
          <p:nvPr/>
        </p:nvSpPr>
        <p:spPr bwMode="auto">
          <a:xfrm>
            <a:off x="2135188" y="2355850"/>
            <a:ext cx="7993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Найдём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600" b="1" i="1" baseline="30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-1</a:t>
            </a:r>
            <a:r>
              <a:rPr lang="ru-RU" sz="3600" b="1" i="1" baseline="30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(см.                                         )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52621" name="Text Box 1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399088" y="2449513"/>
            <a:ext cx="3649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 u="sng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Обратная матрица</a:t>
            </a:r>
            <a:endParaRPr lang="en-US" sz="3600" b="1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52624" name="Text Box 16"/>
          <p:cNvSpPr txBox="1">
            <a:spLocks noChangeArrowheads="1"/>
          </p:cNvSpPr>
          <p:nvPr/>
        </p:nvSpPr>
        <p:spPr bwMode="auto">
          <a:xfrm>
            <a:off x="2135188" y="2797175"/>
            <a:ext cx="7993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Отсюда находим матрицу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endParaRPr lang="en-US" sz="44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52626" name="Text Box 18"/>
          <p:cNvSpPr txBox="1">
            <a:spLocks noChangeArrowheads="1"/>
          </p:cNvSpPr>
          <p:nvPr/>
        </p:nvSpPr>
        <p:spPr bwMode="auto">
          <a:xfrm>
            <a:off x="4224339" y="640080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x 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  <a:endParaRPr lang="en-US" sz="2400" b="1" i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627" name="Text Box 19"/>
          <p:cNvSpPr txBox="1">
            <a:spLocks noChangeArrowheads="1"/>
          </p:cNvSpPr>
          <p:nvPr/>
        </p:nvSpPr>
        <p:spPr bwMode="auto">
          <a:xfrm>
            <a:off x="6743701" y="5564188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 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x 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  <a:endParaRPr lang="en-US" sz="2400" b="1" i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630" name="Text Box 22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52631" name="Text Box 23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7B7960D9-2D0B-4DAF-B409-D621AF739BD1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7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1" name="Rectangle 3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Матричный метод</a:t>
            </a:r>
          </a:p>
        </p:txBody>
      </p:sp>
      <p:sp>
        <p:nvSpPr>
          <p:cNvPr id="45773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773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graphicFrame>
        <p:nvGraphicFramePr>
          <p:cNvPr id="457739" name="Object 11"/>
          <p:cNvGraphicFramePr>
            <a:graphicFrameLocks noChangeAspect="1"/>
          </p:cNvGraphicFramePr>
          <p:nvPr/>
        </p:nvGraphicFramePr>
        <p:xfrm>
          <a:off x="2168525" y="1539876"/>
          <a:ext cx="6192838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Формула" r:id="rId3" imgW="4076640" imgH="774360" progId="Equation.3">
                  <p:embed/>
                </p:oleObj>
              </mc:Choice>
              <mc:Fallback>
                <p:oleObj name="Формула" r:id="rId3" imgW="407664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1539876"/>
                        <a:ext cx="6192838" cy="11779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41" name="Object 13"/>
          <p:cNvGraphicFramePr>
            <a:graphicFrameLocks noChangeAspect="1"/>
          </p:cNvGraphicFramePr>
          <p:nvPr/>
        </p:nvGraphicFramePr>
        <p:xfrm>
          <a:off x="4440239" y="2762251"/>
          <a:ext cx="576103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Формула" r:id="rId5" imgW="3124080" imgH="774360" progId="Equation.3">
                  <p:embed/>
                </p:oleObj>
              </mc:Choice>
              <mc:Fallback>
                <p:oleObj name="Формула" r:id="rId5" imgW="312408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9" y="2762251"/>
                        <a:ext cx="5761037" cy="11715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42" name="Object 14"/>
          <p:cNvGraphicFramePr>
            <a:graphicFrameLocks noChangeAspect="1"/>
          </p:cNvGraphicFramePr>
          <p:nvPr/>
        </p:nvGraphicFramePr>
        <p:xfrm>
          <a:off x="2168525" y="4041776"/>
          <a:ext cx="655320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Формула" r:id="rId7" imgW="3873240" imgH="774360" progId="Equation.3">
                  <p:embed/>
                </p:oleObj>
              </mc:Choice>
              <mc:Fallback>
                <p:oleObj name="Формула" r:id="rId7" imgW="387324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4041776"/>
                        <a:ext cx="6553200" cy="13112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43" name="Object 15"/>
          <p:cNvGraphicFramePr>
            <a:graphicFrameLocks noChangeAspect="1"/>
          </p:cNvGraphicFramePr>
          <p:nvPr/>
        </p:nvGraphicFramePr>
        <p:xfrm>
          <a:off x="4943475" y="5403850"/>
          <a:ext cx="523240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Формула" r:id="rId9" imgW="2628720" imgH="774360" progId="Equation.3">
                  <p:embed/>
                </p:oleObj>
              </mc:Choice>
              <mc:Fallback>
                <p:oleObj name="Формула" r:id="rId9" imgW="262872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5403850"/>
                        <a:ext cx="5232400" cy="12652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7746" name="Text Box 18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57747" name="Text Box 19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D55A9B1B-23DB-45D6-ACAA-B618EB4E4B1D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5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Матричный метод</a:t>
            </a:r>
          </a:p>
        </p:txBody>
      </p:sp>
      <p:sp>
        <p:nvSpPr>
          <p:cNvPr id="45978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978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graphicFrame>
        <p:nvGraphicFramePr>
          <p:cNvPr id="459782" name="Object 6"/>
          <p:cNvGraphicFramePr>
            <a:graphicFrameLocks noChangeAspect="1"/>
          </p:cNvGraphicFramePr>
          <p:nvPr/>
        </p:nvGraphicFramePr>
        <p:xfrm>
          <a:off x="2163763" y="1546226"/>
          <a:ext cx="553720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Формула" r:id="rId3" imgW="3644640" imgH="774360" progId="Equation.3">
                  <p:embed/>
                </p:oleObj>
              </mc:Choice>
              <mc:Fallback>
                <p:oleObj name="Формула" r:id="rId3" imgW="364464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1546226"/>
                        <a:ext cx="5537200" cy="11779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83" name="Object 7"/>
          <p:cNvGraphicFramePr>
            <a:graphicFrameLocks noChangeAspect="1"/>
          </p:cNvGraphicFramePr>
          <p:nvPr/>
        </p:nvGraphicFramePr>
        <p:xfrm>
          <a:off x="5735638" y="2759076"/>
          <a:ext cx="444976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Формула" r:id="rId5" imgW="2412720" imgH="774360" progId="Equation.3">
                  <p:embed/>
                </p:oleObj>
              </mc:Choice>
              <mc:Fallback>
                <p:oleObj name="Формула" r:id="rId5" imgW="241272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2759076"/>
                        <a:ext cx="4449762" cy="11715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86" name="Object 10"/>
          <p:cNvGraphicFramePr>
            <a:graphicFrameLocks noChangeAspect="1"/>
          </p:cNvGraphicFramePr>
          <p:nvPr/>
        </p:nvGraphicFramePr>
        <p:xfrm>
          <a:off x="2135189" y="4005264"/>
          <a:ext cx="5737225" cy="263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Формула" r:id="rId7" imgW="5422680" imgH="2501640" progId="Equation.3">
                  <p:embed/>
                </p:oleObj>
              </mc:Choice>
              <mc:Fallback>
                <p:oleObj name="Формула" r:id="rId7" imgW="5422680" imgH="250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4005264"/>
                        <a:ext cx="5737225" cy="263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9791" name="Text Box 15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59792" name="Text Box 16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E8F02E18-1FF6-45B9-89D3-99EA9D4F47A1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8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974725"/>
            <a:ext cx="8532812" cy="94138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32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36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36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3485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34854" name="Text Box 6"/>
          <p:cNvSpPr txBox="1">
            <a:spLocks noChangeArrowheads="1"/>
          </p:cNvSpPr>
          <p:nvPr/>
        </p:nvSpPr>
        <p:spPr bwMode="auto">
          <a:xfrm>
            <a:off x="2135188" y="1822451"/>
            <a:ext cx="82216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762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п.1 Модель межотраслевого баланса</a:t>
            </a:r>
            <a:endParaRPr lang="en-US" sz="3600" b="1" i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34859" name="Text Box 11"/>
          <p:cNvSpPr txBox="1">
            <a:spLocks noChangeArrowheads="1"/>
          </p:cNvSpPr>
          <p:nvPr/>
        </p:nvSpPr>
        <p:spPr bwMode="auto">
          <a:xfrm>
            <a:off x="2135188" y="2352675"/>
            <a:ext cx="80645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03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Алгебра матриц широко применяется в различных экономических расчетах, связанных с определением валового объема выпускаемой продукции, совокупных затрат труда, цен продуктов, размеров капитальных вложений, себестоимости продукции и многих других.</a:t>
            </a:r>
          </a:p>
          <a:p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Рассмотрим модель межотраслевого баланса, разработанную Американским экономистом </a:t>
            </a: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В. Леонтьевым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в 1936 году.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534861" name="Text Box 1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34862" name="Text Box 1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6E919E39-EF79-4E90-B327-72C466DF8A51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34863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40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3690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36904" name="Text Box 8"/>
          <p:cNvSpPr txBox="1">
            <a:spLocks noChangeArrowheads="1"/>
          </p:cNvSpPr>
          <p:nvPr/>
        </p:nvSpPr>
        <p:spPr bwMode="auto">
          <a:xfrm>
            <a:off x="2135188" y="1546225"/>
            <a:ext cx="80645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03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Пусть народное хозяйство представлено </a:t>
            </a: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</a:t>
            </a:r>
            <a:r>
              <a:rPr lang="ru-RU" sz="4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отраслями сферы материального производства. Каждая из отраслей производит один агрегированный продукт. Валовой выпуск этих продуктов отраслями обозначим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…, </a:t>
            </a:r>
            <a:r>
              <a:rPr lang="en-US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4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ru-RU" sz="40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536911" name="Text Box 15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36912" name="Text Box 16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4E89DD87-7768-4E11-BCB1-C03D6B7D5A20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36913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0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458240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82405" name="Text Box 5"/>
          <p:cNvSpPr txBox="1">
            <a:spLocks noChangeArrowheads="1"/>
          </p:cNvSpPr>
          <p:nvPr/>
        </p:nvSpPr>
        <p:spPr bwMode="auto">
          <a:xfrm>
            <a:off x="2135188" y="1546225"/>
            <a:ext cx="831691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03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Вся продукция отрасли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(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 </a:t>
            </a:r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...,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делится на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промежуточную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z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 конечную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ν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Промежуточную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продукцию потребляют в процессе производства сами отрасли. 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Конечная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продукция входит 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                    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из сферы материального производства и предназначена для непроизводственного потребления.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582407" name="Text Box 7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582408" name="Text Box 8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0BF4DF7D-2BDD-4602-81E2-C73BEA4740AE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5824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8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3894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38951" name="Text Box 7"/>
          <p:cNvSpPr txBox="1">
            <a:spLocks noChangeArrowheads="1"/>
          </p:cNvSpPr>
          <p:nvPr/>
        </p:nvSpPr>
        <p:spPr bwMode="auto">
          <a:xfrm>
            <a:off x="2135188" y="1517651"/>
            <a:ext cx="80645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03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На основе отчетных данных о деятельности отраслей за определенный период можно составить </a:t>
            </a:r>
            <a:r>
              <a:rPr lang="ru-RU" sz="3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межотраслевой баланс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Обозначим </a:t>
            </a:r>
            <a:r>
              <a:rPr lang="en-US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38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ij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– объем продукта          </a:t>
            </a:r>
            <a:r>
              <a:rPr lang="en-US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i-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ой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отрасли, используемый за отчетный период </a:t>
            </a:r>
            <a:r>
              <a:rPr lang="en-US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</a:t>
            </a:r>
            <a:r>
              <a:rPr lang="ru-RU" sz="3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-й</a:t>
            </a:r>
            <a:r>
              <a:rPr 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отрасли. Если представить, как распределяется валовая продукция каждой отрасли по другим отраслям и в сфере потребления, то получится система балансовых уравнений:</a:t>
            </a:r>
            <a:endParaRPr lang="en-US" sz="30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538954" name="AutoShape 10"/>
          <p:cNvSpPr>
            <a:spLocks noChangeArrowheads="1"/>
          </p:cNvSpPr>
          <p:nvPr/>
        </p:nvSpPr>
        <p:spPr bwMode="auto">
          <a:xfrm rot="10800000" flipH="1">
            <a:off x="9251951" y="5832476"/>
            <a:ext cx="1165225" cy="836613"/>
          </a:xfrm>
          <a:custGeom>
            <a:avLst/>
            <a:gdLst>
              <a:gd name="G0" fmla="+- 12427 0 0"/>
              <a:gd name="G1" fmla="+- 2481 0 0"/>
              <a:gd name="G2" fmla="+- 12158 0 2481"/>
              <a:gd name="G3" fmla="+- G2 0 2481"/>
              <a:gd name="G4" fmla="*/ G3 32768 32059"/>
              <a:gd name="G5" fmla="*/ G4 1 2"/>
              <a:gd name="G6" fmla="+- 21600 0 12427"/>
              <a:gd name="G7" fmla="*/ G6 2481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3678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2481"/>
                </a:lnTo>
                <a:cubicBezTo>
                  <a:pt x="5564" y="2481"/>
                  <a:pt x="0" y="6814"/>
                  <a:pt x="0" y="12158"/>
                </a:cubicBezTo>
                <a:lnTo>
                  <a:pt x="0" y="21600"/>
                </a:lnTo>
                <a:lnTo>
                  <a:pt x="7355" y="21600"/>
                </a:lnTo>
                <a:lnTo>
                  <a:pt x="7355" y="12158"/>
                </a:lnTo>
                <a:cubicBezTo>
                  <a:pt x="7355" y="10788"/>
                  <a:pt x="9626" y="9677"/>
                  <a:pt x="12427" y="9677"/>
                </a:cubicBezTo>
                <a:lnTo>
                  <a:pt x="12427" y="12158"/>
                </a:lnTo>
                <a:close/>
              </a:path>
            </a:pathLst>
          </a:cu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lin ang="18900000" scaled="1"/>
          </a:gradFill>
          <a:ln w="762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38957" name="Text Box 1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38958" name="Text Box 1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DAAC38F4-C7B8-42FA-8DE8-F490D0F4D1F3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38960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8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5533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55338" name="Rectangle 10"/>
          <p:cNvSpPr>
            <a:spLocks noChangeArrowheads="1"/>
          </p:cNvSpPr>
          <p:nvPr/>
        </p:nvSpPr>
        <p:spPr bwMode="auto">
          <a:xfrm>
            <a:off x="1524001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55337" name="Object 9"/>
          <p:cNvGraphicFramePr>
            <a:graphicFrameLocks noChangeAspect="1"/>
          </p:cNvGraphicFramePr>
          <p:nvPr/>
        </p:nvGraphicFramePr>
        <p:xfrm>
          <a:off x="1822450" y="1808163"/>
          <a:ext cx="8521700" cy="431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Формула" r:id="rId3" imgW="4025880" imgH="1752480" progId="Equation.3">
                  <p:embed/>
                </p:oleObj>
              </mc:Choice>
              <mc:Fallback>
                <p:oleObj name="Формула" r:id="rId3" imgW="4025880" imgH="1752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1808163"/>
                        <a:ext cx="8521700" cy="431641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5339" name="Text Box 11"/>
          <p:cNvSpPr txBox="1">
            <a:spLocks noChangeArrowheads="1"/>
          </p:cNvSpPr>
          <p:nvPr/>
        </p:nvSpPr>
        <p:spPr bwMode="auto">
          <a:xfrm>
            <a:off x="9156700" y="6089650"/>
            <a:ext cx="116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7675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(1)</a:t>
            </a:r>
          </a:p>
        </p:txBody>
      </p:sp>
      <p:sp>
        <p:nvSpPr>
          <p:cNvPr id="3555342" name="Text Box 14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55343" name="Text Box 15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F94E72A4-4FE0-4816-AA1C-3EBE7FA37BD2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553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60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Свойства определителей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2135188" y="404813"/>
            <a:ext cx="853281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  <a:endParaRPr lang="ru-RU" sz="3800" b="1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7443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443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2135188" y="1493838"/>
            <a:ext cx="80645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4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5</a:t>
            </a:r>
            <a:r>
              <a:rPr lang="en-US" sz="4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º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Если элементы какой-либо строки или столбца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пропорциональны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 соответствующими элементами другой строки или столбца, то такой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определитель равен</a:t>
            </a:r>
            <a:r>
              <a:rPr lang="ru-RU" sz="3600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2135188" y="4354513"/>
            <a:ext cx="8064500" cy="2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6</a:t>
            </a:r>
            <a:r>
              <a:rPr lang="en-US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º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Если все элементы какой-либо строки или столбца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умножить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на какое-либо число, то и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определитель умножится на это число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600" b="1" i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74445" name="Text Box 13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92E7A353-7D87-407B-8594-B0B287D9D10F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4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5738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57383" name="Text Box 7"/>
          <p:cNvSpPr txBox="1">
            <a:spLocks noChangeArrowheads="1"/>
          </p:cNvSpPr>
          <p:nvPr/>
        </p:nvSpPr>
        <p:spPr bwMode="auto">
          <a:xfrm>
            <a:off x="2136775" y="1444625"/>
            <a:ext cx="806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03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Преобразуем систему уравнений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3557389" name="Object 13"/>
          <p:cNvGraphicFramePr>
            <a:graphicFrameLocks noChangeAspect="1"/>
          </p:cNvGraphicFramePr>
          <p:nvPr/>
        </p:nvGraphicFramePr>
        <p:xfrm>
          <a:off x="1838325" y="2139951"/>
          <a:ext cx="8002588" cy="451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Формула" r:id="rId3" imgW="4444920" imgH="2361960" progId="Equation.3">
                  <p:embed/>
                </p:oleObj>
              </mc:Choice>
              <mc:Fallback>
                <p:oleObj name="Формула" r:id="rId3" imgW="4444920" imgH="236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2139951"/>
                        <a:ext cx="8002588" cy="45180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7391" name="Rectangle 15"/>
          <p:cNvSpPr>
            <a:spLocks noChangeArrowheads="1"/>
          </p:cNvSpPr>
          <p:nvPr/>
        </p:nvSpPr>
        <p:spPr bwMode="auto">
          <a:xfrm>
            <a:off x="1524001" y="2025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57392" name="Text Box 16"/>
          <p:cNvSpPr txBox="1">
            <a:spLocks noChangeArrowheads="1"/>
          </p:cNvSpPr>
          <p:nvPr/>
        </p:nvSpPr>
        <p:spPr bwMode="auto">
          <a:xfrm>
            <a:off x="9374189" y="4113213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7675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(2)</a:t>
            </a:r>
          </a:p>
        </p:txBody>
      </p:sp>
      <p:sp>
        <p:nvSpPr>
          <p:cNvPr id="3557395" name="Text Box 19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57396" name="Text Box 20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3209AE80-1FBF-44B1-9E4D-B242F049E356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57398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1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6045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60455" name="Text Box 7"/>
          <p:cNvSpPr txBox="1">
            <a:spLocks noChangeArrowheads="1"/>
          </p:cNvSpPr>
          <p:nvPr/>
        </p:nvSpPr>
        <p:spPr bwMode="auto">
          <a:xfrm>
            <a:off x="2136776" y="1555751"/>
            <a:ext cx="771366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0363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Отношение   		 называется коэффициентом прямых затрат и содержательно означает объем продукции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–й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отрасли, который требуется передать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-й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отрасли, чтобы последняя произвела единицу своей продукции. Учитывая это, система уравнений примет вид: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560458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60459" name="Object 11" descr="Голубая тисненая бумага"/>
          <p:cNvGraphicFramePr>
            <a:graphicFrameLocks noChangeAspect="1"/>
          </p:cNvGraphicFramePr>
          <p:nvPr/>
        </p:nvGraphicFramePr>
        <p:xfrm>
          <a:off x="5300663" y="1436689"/>
          <a:ext cx="13716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Формула" r:id="rId3" imgW="799920" imgH="672840" progId="Equation.3">
                  <p:embed/>
                </p:oleObj>
              </mc:Choice>
              <mc:Fallback>
                <p:oleObj name="Формула" r:id="rId3" imgW="7999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63" y="1436689"/>
                        <a:ext cx="1371600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60463" name="AutoShape 15"/>
          <p:cNvSpPr>
            <a:spLocks noChangeArrowheads="1"/>
          </p:cNvSpPr>
          <p:nvPr/>
        </p:nvSpPr>
        <p:spPr bwMode="auto">
          <a:xfrm rot="10800000" flipH="1">
            <a:off x="9251951" y="5832476"/>
            <a:ext cx="1165225" cy="836613"/>
          </a:xfrm>
          <a:custGeom>
            <a:avLst/>
            <a:gdLst>
              <a:gd name="G0" fmla="+- 12427 0 0"/>
              <a:gd name="G1" fmla="+- 2481 0 0"/>
              <a:gd name="G2" fmla="+- 12158 0 2481"/>
              <a:gd name="G3" fmla="+- G2 0 2481"/>
              <a:gd name="G4" fmla="*/ G3 32768 32059"/>
              <a:gd name="G5" fmla="*/ G4 1 2"/>
              <a:gd name="G6" fmla="+- 21600 0 12427"/>
              <a:gd name="G7" fmla="*/ G6 2481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3678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2481"/>
                </a:lnTo>
                <a:cubicBezTo>
                  <a:pt x="5564" y="2481"/>
                  <a:pt x="0" y="6814"/>
                  <a:pt x="0" y="12158"/>
                </a:cubicBezTo>
                <a:lnTo>
                  <a:pt x="0" y="21600"/>
                </a:lnTo>
                <a:lnTo>
                  <a:pt x="7355" y="21600"/>
                </a:lnTo>
                <a:lnTo>
                  <a:pt x="7355" y="12158"/>
                </a:lnTo>
                <a:cubicBezTo>
                  <a:pt x="7355" y="10788"/>
                  <a:pt x="9626" y="9677"/>
                  <a:pt x="12427" y="9677"/>
                </a:cubicBezTo>
                <a:lnTo>
                  <a:pt x="12427" y="12158"/>
                </a:lnTo>
                <a:close/>
              </a:path>
            </a:pathLst>
          </a:cu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lin ang="18900000" scaled="1"/>
          </a:gradFill>
          <a:ln w="762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60464" name="Text Box 16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60465" name="Text Box 17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57237698-16B0-4FC8-81B9-3AE15A92FD2D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6046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48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6147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61481" name="Text Box 9"/>
          <p:cNvSpPr txBox="1">
            <a:spLocks noChangeArrowheads="1"/>
          </p:cNvSpPr>
          <p:nvPr/>
        </p:nvSpPr>
        <p:spPr bwMode="auto">
          <a:xfrm>
            <a:off x="9156700" y="5370513"/>
            <a:ext cx="116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7675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en-US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3561483" name="Rectangle 11"/>
          <p:cNvSpPr>
            <a:spLocks noChangeArrowheads="1"/>
          </p:cNvSpPr>
          <p:nvPr/>
        </p:nvSpPr>
        <p:spPr bwMode="auto">
          <a:xfrm>
            <a:off x="1524001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61484" name="Object 12"/>
          <p:cNvGraphicFramePr>
            <a:graphicFrameLocks noChangeAspect="1"/>
          </p:cNvGraphicFramePr>
          <p:nvPr/>
        </p:nvGraphicFramePr>
        <p:xfrm>
          <a:off x="1922463" y="1773238"/>
          <a:ext cx="83502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Формула" r:id="rId3" imgW="4305240" imgH="1726920" progId="Equation.3">
                  <p:embed/>
                </p:oleObj>
              </mc:Choice>
              <mc:Fallback>
                <p:oleObj name="Формула" r:id="rId3" imgW="430524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1773238"/>
                        <a:ext cx="8350250" cy="36004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61487" name="Text Box 15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61488" name="Text Box 16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F8DA14FE-3DF5-4C01-8380-1E52985940F9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61490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6659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66599" name="Text Box 7"/>
          <p:cNvSpPr txBox="1">
            <a:spLocks noChangeArrowheads="1"/>
          </p:cNvSpPr>
          <p:nvPr/>
        </p:nvSpPr>
        <p:spPr bwMode="auto">
          <a:xfrm>
            <a:off x="2136776" y="1574800"/>
            <a:ext cx="8266113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03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Модель межотраслевого баланса может использоваться в планировании деятельности отраслей материального производства. Если технологии производства продуктов не меняются, то коэффициенты прямых затрат остаются </a:t>
            </a:r>
            <a:r>
              <a:rPr lang="ru-RU" sz="36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неизменными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3566603" name="Text Box 11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66604" name="Text Box 12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9B83ECA0-78DF-4F42-BAB2-1086A8FEBDE7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6660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4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458445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84453" name="Text Box 5"/>
          <p:cNvSpPr txBox="1">
            <a:spLocks noChangeArrowheads="1"/>
          </p:cNvSpPr>
          <p:nvPr/>
        </p:nvSpPr>
        <p:spPr bwMode="auto">
          <a:xfrm>
            <a:off x="2136776" y="1489076"/>
            <a:ext cx="826611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03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Используя систему балансовых уравнений межотраслевого баланса при известном плановом значении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конечной продукции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у</a:t>
            </a:r>
            <a:r>
              <a:rPr lang="ru-RU" sz="4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отраслей, можно вычислить плановое производство </a:t>
            </a: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валовой            продукции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х</a:t>
            </a:r>
            <a:r>
              <a:rPr lang="ru-RU" sz="4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этих отраслей.</a:t>
            </a:r>
            <a:endParaRPr lang="en-US" sz="40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584455" name="Text Box 7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584456" name="Text Box 8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B64F92DC-88AE-4FBA-822B-4BAD1F4744E3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58445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0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6762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67623" name="Text Box 7"/>
          <p:cNvSpPr txBox="1">
            <a:spLocks noChangeArrowheads="1"/>
          </p:cNvSpPr>
          <p:nvPr/>
        </p:nvSpPr>
        <p:spPr bwMode="auto">
          <a:xfrm>
            <a:off x="2136775" y="1517651"/>
            <a:ext cx="8388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03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С этой целью преобразуем систему уравнений (</a:t>
            </a:r>
            <a:r>
              <a:rPr lang="ru-RU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 и получим: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3567625" name="Object 9"/>
          <p:cNvGraphicFramePr>
            <a:graphicFrameLocks noChangeAspect="1"/>
          </p:cNvGraphicFramePr>
          <p:nvPr/>
        </p:nvGraphicFramePr>
        <p:xfrm>
          <a:off x="2165351" y="2895600"/>
          <a:ext cx="7991475" cy="362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Формула" r:id="rId3" imgW="3848040" imgH="1726920" progId="Equation.3">
                  <p:embed/>
                </p:oleObj>
              </mc:Choice>
              <mc:Fallback>
                <p:oleObj name="Формула" r:id="rId3" imgW="384804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1" y="2895600"/>
                        <a:ext cx="7991475" cy="36258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67630" name="Text Box 14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67631" name="Text Box 15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AE96B4C0-A67D-4A05-BEB5-7CCCBDA458B3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67633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1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6864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68647" name="Text Box 7"/>
          <p:cNvSpPr txBox="1">
            <a:spLocks noChangeArrowheads="1"/>
          </p:cNvSpPr>
          <p:nvPr/>
        </p:nvSpPr>
        <p:spPr bwMode="auto">
          <a:xfrm>
            <a:off x="2136775" y="1517650"/>
            <a:ext cx="80645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03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Решая эту систему уравнений, получим плановые объемы валовой продукции отраслей.</a:t>
            </a:r>
          </a:p>
          <a:p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Все технологические коэффициенты образуют следующую матрицу </a:t>
            </a:r>
            <a:r>
              <a:rPr lang="en-U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-го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порядка: 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3568649" name="Object 9"/>
          <p:cNvGraphicFramePr>
            <a:graphicFrameLocks noChangeAspect="1"/>
          </p:cNvGraphicFramePr>
          <p:nvPr/>
        </p:nvGraphicFramePr>
        <p:xfrm>
          <a:off x="4403725" y="4179888"/>
          <a:ext cx="4662488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Формула" r:id="rId3" imgW="2463480" imgH="1117440" progId="Equation.3">
                  <p:embed/>
                </p:oleObj>
              </mc:Choice>
              <mc:Fallback>
                <p:oleObj name="Формула" r:id="rId3" imgW="246348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179888"/>
                        <a:ext cx="4662488" cy="22733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68652" name="Text Box 12"/>
          <p:cNvSpPr txBox="1">
            <a:spLocks noChangeArrowheads="1"/>
          </p:cNvSpPr>
          <p:nvPr/>
        </p:nvSpPr>
        <p:spPr bwMode="auto">
          <a:xfrm>
            <a:off x="8616950" y="4973638"/>
            <a:ext cx="116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7675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(4)</a:t>
            </a:r>
          </a:p>
        </p:txBody>
      </p:sp>
      <p:sp>
        <p:nvSpPr>
          <p:cNvPr id="3568655" name="Text Box 15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68656" name="Text Box 16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D6ECE32A-A352-400D-BF1C-D8F2570FF1A7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68658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4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6966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69671" name="Text Box 7"/>
          <p:cNvSpPr txBox="1">
            <a:spLocks noChangeArrowheads="1"/>
          </p:cNvSpPr>
          <p:nvPr/>
        </p:nvSpPr>
        <p:spPr bwMode="auto">
          <a:xfrm>
            <a:off x="2136775" y="1517650"/>
            <a:ext cx="80645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Матрица 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А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называется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технологической</a:t>
            </a: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матрицей </a:t>
            </a: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прямых затрат</a:t>
            </a: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).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Из (</a:t>
            </a:r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 получается уравнение в матричной форме:</a:t>
            </a:r>
          </a:p>
          <a:p>
            <a:endParaRPr lang="ru-RU" sz="28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Где введены обозначения: 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569678" name="Rectangle 14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69680" name="Rectangle 16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69683" name="Object 19"/>
          <p:cNvGraphicFramePr>
            <a:graphicFrameLocks noChangeAspect="1"/>
          </p:cNvGraphicFramePr>
          <p:nvPr/>
        </p:nvGraphicFramePr>
        <p:xfrm>
          <a:off x="1784351" y="4205288"/>
          <a:ext cx="2151063" cy="236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Формула" r:id="rId3" imgW="965160" imgH="1117440" progId="Equation.3">
                  <p:embed/>
                </p:oleObj>
              </mc:Choice>
              <mc:Fallback>
                <p:oleObj name="Формула" r:id="rId3" imgW="96516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1" y="4205288"/>
                        <a:ext cx="2151063" cy="236061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9684" name="Object 20"/>
          <p:cNvGraphicFramePr>
            <a:graphicFrameLocks noChangeAspect="1"/>
          </p:cNvGraphicFramePr>
          <p:nvPr/>
        </p:nvGraphicFramePr>
        <p:xfrm>
          <a:off x="4003676" y="4362451"/>
          <a:ext cx="4225925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Формула" r:id="rId5" imgW="2463480" imgH="1117440" progId="Equation.3">
                  <p:embed/>
                </p:oleObj>
              </mc:Choice>
              <mc:Fallback>
                <p:oleObj name="Формула" r:id="rId5" imgW="246348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6" y="4362451"/>
                        <a:ext cx="4225925" cy="20605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9685" name="Object 21"/>
          <p:cNvGraphicFramePr>
            <a:graphicFrameLocks noChangeAspect="1"/>
          </p:cNvGraphicFramePr>
          <p:nvPr/>
        </p:nvGraphicFramePr>
        <p:xfrm>
          <a:off x="8296275" y="4206876"/>
          <a:ext cx="2101850" cy="23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Формула" r:id="rId7" imgW="914400" imgH="1117440" progId="Equation.3">
                  <p:embed/>
                </p:oleObj>
              </mc:Choice>
              <mc:Fallback>
                <p:oleObj name="Формула" r:id="rId7" imgW="91440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275" y="4206876"/>
                        <a:ext cx="2101850" cy="236696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69676" name="Text Box 12"/>
          <p:cNvSpPr txBox="1">
            <a:spLocks noChangeArrowheads="1"/>
          </p:cNvSpPr>
          <p:nvPr/>
        </p:nvSpPr>
        <p:spPr bwMode="auto">
          <a:xfrm>
            <a:off x="5195888" y="2960688"/>
            <a:ext cx="116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7675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(5)</a:t>
            </a:r>
          </a:p>
        </p:txBody>
      </p:sp>
      <p:sp>
        <p:nvSpPr>
          <p:cNvPr id="3569688" name="Text Box 24"/>
          <p:cNvSpPr txBox="1">
            <a:spLocks noChangeArrowheads="1"/>
          </p:cNvSpPr>
          <p:nvPr/>
        </p:nvSpPr>
        <p:spPr bwMode="auto">
          <a:xfrm>
            <a:off x="2641600" y="2960688"/>
            <a:ext cx="3024188" cy="641350"/>
          </a:xfrm>
          <a:prstGeom prst="rect">
            <a:avLst/>
          </a:prstGeom>
          <a:gradFill rotWithShape="1">
            <a:gsLst>
              <a:gs pos="0">
                <a:srgbClr val="E1F4FF"/>
              </a:gs>
              <a:gs pos="50000">
                <a:srgbClr val="FFFFFF"/>
              </a:gs>
              <a:gs pos="100000">
                <a:srgbClr val="E1F4FF"/>
              </a:gs>
            </a:gsLst>
            <a:lin ang="2700000" scaled="1"/>
          </a:gra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*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+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Y</a:t>
            </a:r>
          </a:p>
        </p:txBody>
      </p:sp>
      <p:sp>
        <p:nvSpPr>
          <p:cNvPr id="3569689" name="Text Box 25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69690" name="Text Box 26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7BE56B83-3ACE-40CC-BCAE-59151222AD55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69692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2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7376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73767" name="Text Box 7"/>
          <p:cNvSpPr txBox="1">
            <a:spLocks noChangeArrowheads="1"/>
          </p:cNvSpPr>
          <p:nvPr/>
        </p:nvSpPr>
        <p:spPr bwMode="auto">
          <a:xfrm>
            <a:off x="2136775" y="1517650"/>
            <a:ext cx="8064500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Решая матричное уравнение (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5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), получим:</a:t>
            </a:r>
          </a:p>
          <a:p>
            <a:pPr>
              <a:spcBef>
                <a:spcPct val="20000"/>
              </a:spcBef>
            </a:pPr>
            <a:endParaRPr lang="ru-RU" sz="36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>
              <a:spcBef>
                <a:spcPct val="40000"/>
              </a:spcBef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Выражение (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E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–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  <a:r>
              <a:rPr lang="en-US" sz="4400" b="1" i="1" baseline="30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-1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представляет собой обратную матрицу разности единичной матрицы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Е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 технологической матрицы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А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573770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73771" name="Rectangle 11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73777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73778" name="Text Box 18"/>
          <p:cNvSpPr txBox="1">
            <a:spLocks noChangeArrowheads="1"/>
          </p:cNvSpPr>
          <p:nvPr/>
        </p:nvSpPr>
        <p:spPr bwMode="auto">
          <a:xfrm>
            <a:off x="5772150" y="2787650"/>
            <a:ext cx="116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7675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(6)</a:t>
            </a:r>
          </a:p>
        </p:txBody>
      </p:sp>
      <p:sp>
        <p:nvSpPr>
          <p:cNvPr id="3573780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73783" name="Text Box 23"/>
          <p:cNvSpPr txBox="1">
            <a:spLocks noChangeArrowheads="1"/>
          </p:cNvSpPr>
          <p:nvPr/>
        </p:nvSpPr>
        <p:spPr bwMode="auto">
          <a:xfrm>
            <a:off x="2649539" y="2795588"/>
            <a:ext cx="3565525" cy="641350"/>
          </a:xfrm>
          <a:prstGeom prst="rect">
            <a:avLst/>
          </a:prstGeom>
          <a:gradFill rotWithShape="1">
            <a:gsLst>
              <a:gs pos="0">
                <a:srgbClr val="E1F4FF"/>
              </a:gs>
              <a:gs pos="50000">
                <a:srgbClr val="FFFFFF"/>
              </a:gs>
              <a:gs pos="100000">
                <a:srgbClr val="E1F4FF"/>
              </a:gs>
            </a:gsLst>
            <a:lin ang="2700000" scaled="1"/>
          </a:gra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X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= (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E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–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  <a:r>
              <a:rPr lang="en-US" sz="4400" b="1" i="1" baseline="30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-1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* 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Y</a:t>
            </a:r>
          </a:p>
        </p:txBody>
      </p:sp>
      <p:sp>
        <p:nvSpPr>
          <p:cNvPr id="3573784" name="Text Box 24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73785" name="Text Box 25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4C632226-63A4-4557-AACD-7C02F14DBC50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73787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63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458650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86501" name="Text Box 5"/>
          <p:cNvSpPr txBox="1">
            <a:spLocks noChangeArrowheads="1"/>
          </p:cNvSpPr>
          <p:nvPr/>
        </p:nvSpPr>
        <p:spPr bwMode="auto">
          <a:xfrm>
            <a:off x="2136775" y="1603376"/>
            <a:ext cx="8064500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Планирование производства продукции определяется с учетом удовлетворения внутриотраслевых потребностей внутри самого производства и размеров конечного продукта, предназначенного для реализации. 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586502" name="Rectangle 6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86503" name="Rectangle 7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86504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86505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86507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86509" name="Text Box 1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586510" name="Text Box 1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8B43749C-C64B-4D89-96D5-F41A52A30A98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586512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7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532812" cy="941388"/>
          </a:xfrm>
        </p:spPr>
        <p:txBody>
          <a:bodyPr/>
          <a:lstStyle/>
          <a:p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Свойства определителей</a:t>
            </a:r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2135188" y="404813"/>
            <a:ext cx="853281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  <a:endParaRPr lang="ru-RU" sz="3800" b="1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7546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546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2135188" y="1484314"/>
            <a:ext cx="8064500" cy="518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5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7</a:t>
            </a:r>
            <a:r>
              <a:rPr lang="en-US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6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º</a:t>
            </a: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Определитель </a:t>
            </a:r>
            <a:r>
              <a:rPr lang="ru-RU" sz="44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не изменится</a:t>
            </a: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, если к элементам какой-либо строки или столбца </a:t>
            </a:r>
            <a:r>
              <a:rPr lang="ru-RU" sz="44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прибавить</a:t>
            </a: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элементы другой строки или столбца </a:t>
            </a:r>
            <a:r>
              <a:rPr lang="ru-RU" sz="44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умноженные на одно и тоже число</a:t>
            </a: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4400" b="1" i="1" baseline="-250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75469" name="Text Box 13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470D63C0-A79A-447C-8B45-E0F86585AB65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2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7581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75815" name="Text Box 7"/>
          <p:cNvSpPr txBox="1">
            <a:spLocks noChangeArrowheads="1"/>
          </p:cNvSpPr>
          <p:nvPr/>
        </p:nvSpPr>
        <p:spPr bwMode="auto">
          <a:xfrm>
            <a:off x="2136775" y="1584326"/>
            <a:ext cx="80645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Поэтому решение матричного уравнения (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6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 позволяет быстро           и эффективно разработать       разные варианты материального производства в строгом соответствии с вариантами заданного конечного продукта.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575816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75817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75818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75820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75824" name="Text Box 16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75825" name="Text Box 17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45B23BB3-65EA-4601-8188-A9FC52DF0527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7582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0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458854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88549" name="Text Box 5"/>
          <p:cNvSpPr txBox="1">
            <a:spLocks noChangeArrowheads="1"/>
          </p:cNvSpPr>
          <p:nvPr/>
        </p:nvSpPr>
        <p:spPr bwMode="auto">
          <a:xfrm>
            <a:off x="2136775" y="1979614"/>
            <a:ext cx="8064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Введем обозначения:</a:t>
            </a:r>
            <a:r>
              <a:rPr lang="ru-RU" sz="2800" b="1">
                <a:latin typeface="Book Antiqua" panose="02040602050305030304" pitchFamily="18" charset="0"/>
              </a:rPr>
              <a:t> </a:t>
            </a:r>
            <a:endParaRPr lang="en-US" sz="2800" b="1">
              <a:latin typeface="Book Antiqua" panose="02040602050305030304" pitchFamily="18" charset="0"/>
            </a:endParaRPr>
          </a:p>
        </p:txBody>
      </p:sp>
      <p:sp>
        <p:nvSpPr>
          <p:cNvPr id="4588550" name="Rectangle 6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88551" name="Rectangle 7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88552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88553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588554" name="Object 10"/>
          <p:cNvGraphicFramePr>
            <a:graphicFrameLocks noChangeAspect="1"/>
          </p:cNvGraphicFramePr>
          <p:nvPr/>
        </p:nvGraphicFramePr>
        <p:xfrm>
          <a:off x="1703388" y="2673350"/>
          <a:ext cx="8748712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Формула" r:id="rId3" imgW="3581280" imgH="1117440" progId="Equation.3">
                  <p:embed/>
                </p:oleObj>
              </mc:Choice>
              <mc:Fallback>
                <p:oleObj name="Формула" r:id="rId3" imgW="358128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2673350"/>
                        <a:ext cx="8748712" cy="302418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88556" name="Text Box 12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588557" name="Text Box 13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F3BDD25D-A15F-4FED-A17B-5BC69ADF9991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588559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38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7888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78887" name="Text Box 7"/>
          <p:cNvSpPr txBox="1">
            <a:spLocks noChangeArrowheads="1"/>
          </p:cNvSpPr>
          <p:nvPr/>
        </p:nvSpPr>
        <p:spPr bwMode="auto">
          <a:xfrm>
            <a:off x="2136775" y="1563688"/>
            <a:ext cx="806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Из уравнения (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6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 следует, что 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578888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78889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78890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78892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78893" name="Object 13"/>
          <p:cNvGraphicFramePr>
            <a:graphicFrameLocks noChangeAspect="1"/>
          </p:cNvGraphicFramePr>
          <p:nvPr/>
        </p:nvGraphicFramePr>
        <p:xfrm>
          <a:off x="1717676" y="2384425"/>
          <a:ext cx="8753475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Формула" r:id="rId3" imgW="3390840" imgH="1117440" progId="Equation.3">
                  <p:embed/>
                </p:oleObj>
              </mc:Choice>
              <mc:Fallback>
                <p:oleObj name="Формула" r:id="rId3" imgW="339084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6" y="2384425"/>
                        <a:ext cx="8753475" cy="29527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8894" name="Text Box 14"/>
          <p:cNvSpPr txBox="1">
            <a:spLocks noChangeArrowheads="1"/>
          </p:cNvSpPr>
          <p:nvPr/>
        </p:nvSpPr>
        <p:spPr bwMode="auto">
          <a:xfrm>
            <a:off x="9299575" y="5337175"/>
            <a:ext cx="116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7675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ru-RU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7</a:t>
            </a:r>
            <a:r>
              <a:rPr lang="en-US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3578897" name="Text Box 17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78898" name="Text Box 18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E9C37987-5D15-4218-AEEC-5842154B2A29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7890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08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7990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79911" name="Text Box 7"/>
          <p:cNvSpPr txBox="1">
            <a:spLocks noChangeArrowheads="1"/>
          </p:cNvSpPr>
          <p:nvPr/>
        </p:nvSpPr>
        <p:spPr bwMode="auto">
          <a:xfrm>
            <a:off x="2136775" y="1517650"/>
            <a:ext cx="80645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Уравнение (</a:t>
            </a:r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7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 показывает, что элементы матрицы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S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устанавливают количественные соотношения между конечными продуктами всех отраслей и объемом продукции каждой отрасли. Элементы матрицы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S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имеют определенное экономическое содержание и называются коэффициентами полных внутрипроизводственных затрат. Эти коэффициенты играют важную роль в </a:t>
            </a:r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планировании производства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579912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79913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79914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79917" name="Text Box 1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79918" name="Text Box 1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B17AD479-E25E-45B7-89EB-7CD16338A7B6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79920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7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8298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2983" name="Text Box 7"/>
          <p:cNvSpPr txBox="1">
            <a:spLocks noChangeArrowheads="1"/>
          </p:cNvSpPr>
          <p:nvPr/>
        </p:nvSpPr>
        <p:spPr bwMode="auto">
          <a:xfrm>
            <a:off x="2136775" y="1517651"/>
            <a:ext cx="80645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Пример 1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 Наблюдения натурального потока продукции между четырьмя секторами экономики на протяжении некоторого периода приведены в таблице: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582984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2985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2986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83595" name="Group 619"/>
          <p:cNvGraphicFramePr>
            <a:graphicFrameLocks noGrp="1"/>
          </p:cNvGraphicFramePr>
          <p:nvPr/>
        </p:nvGraphicFramePr>
        <p:xfrm>
          <a:off x="1666876" y="3360739"/>
          <a:ext cx="8867775" cy="3870960"/>
        </p:xfrm>
        <a:graphic>
          <a:graphicData uri="http://schemas.openxmlformats.org/drawingml/2006/table">
            <a:tbl>
              <a:tblPr/>
              <a:tblGrid>
                <a:gridCol w="2897188"/>
                <a:gridCol w="1266825"/>
                <a:gridCol w="1303337"/>
                <a:gridCol w="1247775"/>
                <a:gridCol w="1352550"/>
                <a:gridCol w="800100"/>
              </a:tblGrid>
              <a:tr h="250825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Производственный сектор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 gridSpan="5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Потребляющий сектор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Сельское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хоз-во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Промыш-ленность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Трудовые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ресурсы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Конечный продукт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(гос-во)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  <a:tr h="236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Сельское хозяйство (т)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600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400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1400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600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3000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  <a:tr h="3508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Промышленность (машины)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1500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800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700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1000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4000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Трудовые ресурсы (число занятых)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900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4800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700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600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7000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3583598" name="Text Box 622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83599" name="Text Box 623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EFE26263-4248-44F2-803F-A92D89957062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83601" name="AutoShape 6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83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8400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007" name="Text Box 7"/>
          <p:cNvSpPr txBox="1">
            <a:spLocks noChangeArrowheads="1"/>
          </p:cNvSpPr>
          <p:nvPr/>
        </p:nvSpPr>
        <p:spPr bwMode="auto">
          <a:xfrm>
            <a:off x="2136775" y="1517650"/>
            <a:ext cx="80645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Вычислить объем выпуска продукции по каждой отрасли, а также количество необходимых работников, если государственный сектор предполагает потребить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1000 т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продукции сельского хозяйства,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1200 машин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и ему потребуется нанять </a:t>
            </a:r>
            <a:r>
              <a:rPr lang="ru-RU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800 человек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584008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009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010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013" name="Text Box 13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84014" name="Text Box 14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4CF489D7-D7DD-41B4-96BA-EAD2A8F2493A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8401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80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9117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91175" name="Text Box 7"/>
          <p:cNvSpPr txBox="1">
            <a:spLocks noChangeArrowheads="1"/>
          </p:cNvSpPr>
          <p:nvPr/>
        </p:nvSpPr>
        <p:spPr bwMode="auto">
          <a:xfrm>
            <a:off x="2136775" y="1517651"/>
            <a:ext cx="80645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Решение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Вычислим коэффициенты прямых затрат. Элемент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sz="3600" b="1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ij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определяется пу­тем деления     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ij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-го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элемента таблицы потоков межотраслевых связей на сумму показателей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j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-й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строки, то есть: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591176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1177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1178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1180" name="Rectangle 12"/>
          <p:cNvSpPr>
            <a:spLocks noChangeArrowheads="1"/>
          </p:cNvSpPr>
          <p:nvPr/>
        </p:nvSpPr>
        <p:spPr bwMode="auto">
          <a:xfrm>
            <a:off x="1524001" y="29919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91179" name="Object 11"/>
          <p:cNvGraphicFramePr>
            <a:graphicFrameLocks noChangeAspect="1"/>
          </p:cNvGraphicFramePr>
          <p:nvPr/>
        </p:nvGraphicFramePr>
        <p:xfrm>
          <a:off x="3262314" y="4084639"/>
          <a:ext cx="5665787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Формула" r:id="rId3" imgW="3619440" imgH="1752480" progId="Equation.3">
                  <p:embed/>
                </p:oleObj>
              </mc:Choice>
              <mc:Fallback>
                <p:oleObj name="Формула" r:id="rId3" imgW="3619440" imgH="1752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4" y="4084639"/>
                        <a:ext cx="5665787" cy="26130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1182" name="Rectangle 14"/>
          <p:cNvSpPr>
            <a:spLocks noChangeArrowheads="1"/>
          </p:cNvSpPr>
          <p:nvPr/>
        </p:nvSpPr>
        <p:spPr bwMode="auto">
          <a:xfrm>
            <a:off x="1524001" y="29919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1184" name="Rectangle 16"/>
          <p:cNvSpPr>
            <a:spLocks noChangeArrowheads="1"/>
          </p:cNvSpPr>
          <p:nvPr/>
        </p:nvSpPr>
        <p:spPr bwMode="auto">
          <a:xfrm>
            <a:off x="1524001" y="29919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1186" name="Rectangle 18"/>
          <p:cNvSpPr>
            <a:spLocks noChangeArrowheads="1"/>
          </p:cNvSpPr>
          <p:nvPr/>
        </p:nvSpPr>
        <p:spPr bwMode="auto">
          <a:xfrm>
            <a:off x="1524001" y="29919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1188" name="Rectangle 20"/>
          <p:cNvSpPr>
            <a:spLocks noChangeArrowheads="1"/>
          </p:cNvSpPr>
          <p:nvPr/>
        </p:nvSpPr>
        <p:spPr bwMode="auto">
          <a:xfrm>
            <a:off x="1524001" y="29919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1190" name="Rectangle 22"/>
          <p:cNvSpPr>
            <a:spLocks noChangeArrowheads="1"/>
          </p:cNvSpPr>
          <p:nvPr/>
        </p:nvSpPr>
        <p:spPr bwMode="auto">
          <a:xfrm>
            <a:off x="1524001" y="29919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1192" name="Rectangle 24"/>
          <p:cNvSpPr>
            <a:spLocks noChangeArrowheads="1"/>
          </p:cNvSpPr>
          <p:nvPr/>
        </p:nvSpPr>
        <p:spPr bwMode="auto">
          <a:xfrm>
            <a:off x="1524001" y="29919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1194" name="Rectangle 26"/>
          <p:cNvSpPr>
            <a:spLocks noChangeArrowheads="1"/>
          </p:cNvSpPr>
          <p:nvPr/>
        </p:nvSpPr>
        <p:spPr bwMode="auto">
          <a:xfrm>
            <a:off x="1524001" y="29919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1196" name="Rectangle 28"/>
          <p:cNvSpPr>
            <a:spLocks noChangeArrowheads="1"/>
          </p:cNvSpPr>
          <p:nvPr/>
        </p:nvSpPr>
        <p:spPr bwMode="auto">
          <a:xfrm>
            <a:off x="1524001" y="29919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1199" name="Text Box 31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91200" name="Text Box 32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25EBAB53-9E8F-4C2B-9BE6-8887B827E470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91202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9219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92199" name="Text Box 7"/>
          <p:cNvSpPr txBox="1">
            <a:spLocks noChangeArrowheads="1"/>
          </p:cNvSpPr>
          <p:nvPr/>
        </p:nvSpPr>
        <p:spPr bwMode="auto">
          <a:xfrm>
            <a:off x="2136775" y="1517651"/>
            <a:ext cx="8064500" cy="334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Таким образом, </a:t>
            </a:r>
            <a:r>
              <a:rPr lang="ru-RU" sz="32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матрица техники производства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будет иметь следующий вид:</a:t>
            </a:r>
          </a:p>
          <a:p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spcBef>
                <a:spcPct val="60000"/>
              </a:spcBef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Найдем разность (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Е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–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А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):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592200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2201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2202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2204" name="Rectangle 12"/>
          <p:cNvSpPr>
            <a:spLocks noChangeArrowheads="1"/>
          </p:cNvSpPr>
          <p:nvPr/>
        </p:nvSpPr>
        <p:spPr bwMode="auto">
          <a:xfrm>
            <a:off x="1524001" y="2787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92205" name="Object 13"/>
          <p:cNvGraphicFramePr>
            <a:graphicFrameLocks noChangeAspect="1"/>
          </p:cNvGraphicFramePr>
          <p:nvPr/>
        </p:nvGraphicFramePr>
        <p:xfrm>
          <a:off x="3395663" y="2636838"/>
          <a:ext cx="4284662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Формула" r:id="rId3" imgW="1968480" imgH="863280" progId="Equation.3">
                  <p:embed/>
                </p:oleObj>
              </mc:Choice>
              <mc:Fallback>
                <p:oleObj name="Формула" r:id="rId3" imgW="19684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2636838"/>
                        <a:ext cx="4284662" cy="154146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2207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92208" name="Object 16"/>
          <p:cNvGraphicFramePr>
            <a:graphicFrameLocks noChangeAspect="1"/>
          </p:cNvGraphicFramePr>
          <p:nvPr/>
        </p:nvGraphicFramePr>
        <p:xfrm>
          <a:off x="1674813" y="4895850"/>
          <a:ext cx="88138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Формула" r:id="rId5" imgW="5854680" imgH="863280" progId="Equation.3">
                  <p:embed/>
                </p:oleObj>
              </mc:Choice>
              <mc:Fallback>
                <p:oleObj name="Формула" r:id="rId5" imgW="58546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4895850"/>
                        <a:ext cx="8813800" cy="13906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2211" name="Text Box 19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92212" name="Text Box 20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1AC4F669-9F7F-4E35-84E1-CBDB9B4EE854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92214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3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9322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93223" name="Text Box 7"/>
          <p:cNvSpPr txBox="1">
            <a:spLocks noChangeArrowheads="1"/>
          </p:cNvSpPr>
          <p:nvPr/>
        </p:nvSpPr>
        <p:spPr bwMode="auto">
          <a:xfrm>
            <a:off x="2136775" y="1517650"/>
            <a:ext cx="8064500" cy="393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59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384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78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72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1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68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6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Определитель матрицы (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Е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–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А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</a:t>
            </a:r>
          </a:p>
          <a:p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>
              <a:spcBef>
                <a:spcPct val="80000"/>
              </a:spcBef>
            </a:pP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0,264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≠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&gt;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обратная матрица существует. 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Найдем алгебраические дополнения к элементам матрицы (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Е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 –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А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): 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593224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3225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3226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3228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93229" name="Object 13"/>
          <p:cNvGraphicFramePr>
            <a:graphicFrameLocks noChangeAspect="1"/>
          </p:cNvGraphicFramePr>
          <p:nvPr/>
        </p:nvGraphicFramePr>
        <p:xfrm>
          <a:off x="1687513" y="2114551"/>
          <a:ext cx="88011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Формула" r:id="rId3" imgW="7149960" imgH="863280" progId="Equation.3">
                  <p:embed/>
                </p:oleObj>
              </mc:Choice>
              <mc:Fallback>
                <p:oleObj name="Формула" r:id="rId3" imgW="714996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2114551"/>
                        <a:ext cx="8801100" cy="12668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3231" name="Rectangle 15"/>
          <p:cNvSpPr>
            <a:spLocks noChangeArrowheads="1"/>
          </p:cNvSpPr>
          <p:nvPr/>
        </p:nvSpPr>
        <p:spPr bwMode="auto">
          <a:xfrm>
            <a:off x="1524001" y="2953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3233" name="Rectangle 17"/>
          <p:cNvSpPr>
            <a:spLocks noChangeArrowheads="1"/>
          </p:cNvSpPr>
          <p:nvPr/>
        </p:nvSpPr>
        <p:spPr bwMode="auto">
          <a:xfrm>
            <a:off x="1524001" y="2953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93234" name="Object 18"/>
          <p:cNvGraphicFramePr>
            <a:graphicFrameLocks noChangeAspect="1"/>
          </p:cNvGraphicFramePr>
          <p:nvPr/>
        </p:nvGraphicFramePr>
        <p:xfrm>
          <a:off x="1744663" y="5472114"/>
          <a:ext cx="4144962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Формула" r:id="rId5" imgW="2527200" imgH="596880" progId="Equation.3">
                  <p:embed/>
                </p:oleObj>
              </mc:Choice>
              <mc:Fallback>
                <p:oleObj name="Формула" r:id="rId5" imgW="252720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5472114"/>
                        <a:ext cx="4144962" cy="108108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3235" name="Object 19"/>
          <p:cNvGraphicFramePr>
            <a:graphicFrameLocks noChangeAspect="1"/>
          </p:cNvGraphicFramePr>
          <p:nvPr/>
        </p:nvGraphicFramePr>
        <p:xfrm>
          <a:off x="6027738" y="5472114"/>
          <a:ext cx="44196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Формула" r:id="rId7" imgW="2692080" imgH="596880" progId="Equation.3">
                  <p:embed/>
                </p:oleObj>
              </mc:Choice>
              <mc:Fallback>
                <p:oleObj name="Формула" r:id="rId7" imgW="269208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738" y="5472114"/>
                        <a:ext cx="4419600" cy="108108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3238" name="Text Box 22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93239" name="Text Box 23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D63BD3C5-9EA5-4973-9B4A-05662E89F7D6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93241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7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8532812" cy="941387"/>
          </a:xfrm>
        </p:spPr>
        <p:txBody>
          <a:bodyPr/>
          <a:lstStyle/>
          <a:p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</a:t>
            </a:r>
            <a:r>
              <a:rPr 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</a:t>
            </a:r>
            <a:r>
              <a:rPr lang="ru-RU" sz="1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Использование матриц</a:t>
            </a:r>
            <a:r>
              <a:rPr lang="en-US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 </a:t>
            </a:r>
            <a:r>
              <a:rPr lang="ru-RU" sz="2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в экономическом анализе</a:t>
            </a:r>
          </a:p>
        </p:txBody>
      </p:sp>
      <p:sp>
        <p:nvSpPr>
          <p:cNvPr id="359424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188913"/>
            <a:ext cx="431800" cy="431800"/>
          </a:xfrm>
          <a:prstGeom prst="actionButtonBeginning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94248" name="Rectangle 8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4249" name="Rectangle 9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4250" name="Rectangle 10"/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94251" name="Object 11"/>
          <p:cNvGraphicFramePr>
            <a:graphicFrameLocks noChangeAspect="1"/>
          </p:cNvGraphicFramePr>
          <p:nvPr/>
        </p:nvGraphicFramePr>
        <p:xfrm>
          <a:off x="1641476" y="1700213"/>
          <a:ext cx="432117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Формула" r:id="rId3" imgW="2463480" imgH="596880" progId="Equation.3">
                  <p:embed/>
                </p:oleObj>
              </mc:Choice>
              <mc:Fallback>
                <p:oleObj name="Формула" r:id="rId3" imgW="246348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6" y="1700213"/>
                        <a:ext cx="4321175" cy="10604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253" name="Rectangle 13"/>
          <p:cNvSpPr>
            <a:spLocks noChangeArrowheads="1"/>
          </p:cNvSpPr>
          <p:nvPr/>
        </p:nvSpPr>
        <p:spPr bwMode="auto">
          <a:xfrm>
            <a:off x="1524001" y="2953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4255" name="Rectangle 15"/>
          <p:cNvSpPr>
            <a:spLocks noChangeArrowheads="1"/>
          </p:cNvSpPr>
          <p:nvPr/>
        </p:nvSpPr>
        <p:spPr bwMode="auto">
          <a:xfrm>
            <a:off x="1524001" y="2953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4257" name="Rectangle 17"/>
          <p:cNvSpPr>
            <a:spLocks noChangeArrowheads="1"/>
          </p:cNvSpPr>
          <p:nvPr/>
        </p:nvSpPr>
        <p:spPr bwMode="auto">
          <a:xfrm>
            <a:off x="1524001" y="2953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4259" name="Rectangle 19"/>
          <p:cNvSpPr>
            <a:spLocks noChangeArrowheads="1"/>
          </p:cNvSpPr>
          <p:nvPr/>
        </p:nvSpPr>
        <p:spPr bwMode="auto">
          <a:xfrm>
            <a:off x="1524001" y="2953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4261" name="Rectangle 21"/>
          <p:cNvSpPr>
            <a:spLocks noChangeArrowheads="1"/>
          </p:cNvSpPr>
          <p:nvPr/>
        </p:nvSpPr>
        <p:spPr bwMode="auto">
          <a:xfrm>
            <a:off x="1524001" y="2953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4263" name="Rectangle 23"/>
          <p:cNvSpPr>
            <a:spLocks noChangeArrowheads="1"/>
          </p:cNvSpPr>
          <p:nvPr/>
        </p:nvSpPr>
        <p:spPr bwMode="auto">
          <a:xfrm>
            <a:off x="1524001" y="2953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94266" name="Object 26"/>
          <p:cNvGraphicFramePr>
            <a:graphicFrameLocks noChangeAspect="1"/>
          </p:cNvGraphicFramePr>
          <p:nvPr/>
        </p:nvGraphicFramePr>
        <p:xfrm>
          <a:off x="1639889" y="2981326"/>
          <a:ext cx="43211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Формула" r:id="rId5" imgW="2616120" imgH="596880" progId="Equation.3">
                  <p:embed/>
                </p:oleObj>
              </mc:Choice>
              <mc:Fallback>
                <p:oleObj name="Формула" r:id="rId5" imgW="261612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9" y="2981326"/>
                        <a:ext cx="4321175" cy="10572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68" name="Object 28"/>
          <p:cNvGraphicFramePr>
            <a:graphicFrameLocks noChangeAspect="1"/>
          </p:cNvGraphicFramePr>
          <p:nvPr/>
        </p:nvGraphicFramePr>
        <p:xfrm>
          <a:off x="6081713" y="1701801"/>
          <a:ext cx="446881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Формула" r:id="rId7" imgW="2705040" imgH="596880" progId="Equation.3">
                  <p:embed/>
                </p:oleObj>
              </mc:Choice>
              <mc:Fallback>
                <p:oleObj name="Формула" r:id="rId7" imgW="270504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1701801"/>
                        <a:ext cx="4468812" cy="10572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69" name="Object 29"/>
          <p:cNvGraphicFramePr>
            <a:graphicFrameLocks noChangeAspect="1"/>
          </p:cNvGraphicFramePr>
          <p:nvPr/>
        </p:nvGraphicFramePr>
        <p:xfrm>
          <a:off x="1639889" y="4257675"/>
          <a:ext cx="43275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Формула" r:id="rId9" imgW="2438280" imgH="596880" progId="Equation.3">
                  <p:embed/>
                </p:oleObj>
              </mc:Choice>
              <mc:Fallback>
                <p:oleObj name="Формула" r:id="rId9" imgW="243828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9" y="4257675"/>
                        <a:ext cx="4327525" cy="10731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70" name="Object 30"/>
          <p:cNvGraphicFramePr>
            <a:graphicFrameLocks noChangeAspect="1"/>
          </p:cNvGraphicFramePr>
          <p:nvPr/>
        </p:nvGraphicFramePr>
        <p:xfrm>
          <a:off x="6083301" y="4256089"/>
          <a:ext cx="446881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Формула" r:id="rId11" imgW="2705040" imgH="596880" progId="Equation.3">
                  <p:embed/>
                </p:oleObj>
              </mc:Choice>
              <mc:Fallback>
                <p:oleObj name="Формула" r:id="rId11" imgW="270504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1" y="4256089"/>
                        <a:ext cx="4468813" cy="10763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71" name="Object 31"/>
          <p:cNvGraphicFramePr>
            <a:graphicFrameLocks noChangeAspect="1"/>
          </p:cNvGraphicFramePr>
          <p:nvPr/>
        </p:nvGraphicFramePr>
        <p:xfrm>
          <a:off x="3933825" y="5534026"/>
          <a:ext cx="43243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Формула" r:id="rId13" imgW="2463480" imgH="596880" progId="Equation.3">
                  <p:embed/>
                </p:oleObj>
              </mc:Choice>
              <mc:Fallback>
                <p:oleObj name="Формула" r:id="rId13" imgW="246348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5534026"/>
                        <a:ext cx="4324350" cy="10572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67" name="Object 27"/>
          <p:cNvGraphicFramePr>
            <a:graphicFrameLocks noChangeAspect="1"/>
          </p:cNvGraphicFramePr>
          <p:nvPr/>
        </p:nvGraphicFramePr>
        <p:xfrm>
          <a:off x="6076951" y="2981326"/>
          <a:ext cx="447516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Формула" r:id="rId15" imgW="2577960" imgH="596880" progId="Equation.3">
                  <p:embed/>
                </p:oleObj>
              </mc:Choice>
              <mc:Fallback>
                <p:oleObj name="Формула" r:id="rId15" imgW="257796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51" y="2981326"/>
                        <a:ext cx="4475163" cy="10572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E1F4FF"/>
                          </a:gs>
                          <a:gs pos="50000">
                            <a:srgbClr val="FFFFFF"/>
                          </a:gs>
                          <a:gs pos="100000">
                            <a:srgbClr val="E1F4FF"/>
                          </a:gs>
                        </a:gsLst>
                        <a:lin ang="2700000" scaled="1"/>
                      </a:gradFill>
                      <a:ln w="38100" algn="ctr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274" name="Text Box 34"/>
          <p:cNvSpPr txBox="1">
            <a:spLocks noChangeArrowheads="1"/>
          </p:cNvSpPr>
          <p:nvPr/>
        </p:nvSpPr>
        <p:spPr bwMode="auto">
          <a:xfrm>
            <a:off x="2135188" y="387351"/>
            <a:ext cx="85328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ru-RU" sz="3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«</a:t>
            </a:r>
            <a:r>
              <a:rPr lang="ru-RU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Определители и Матрицы</a:t>
            </a:r>
            <a:r>
              <a:rPr lang="ru-RU" sz="3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594275" name="Text Box 35"/>
          <p:cNvSpPr txBox="1">
            <a:spLocks noChangeArrowheads="1"/>
          </p:cNvSpPr>
          <p:nvPr/>
        </p:nvSpPr>
        <p:spPr bwMode="auto">
          <a:xfrm>
            <a:off x="9120189" y="15875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2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40413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13588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50175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2073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645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1217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789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120000"/>
            </a:pPr>
            <a:fld id="{042C21D9-7487-451B-9B6E-BC3C00E9A662}" type="datetime8"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pPr algn="r" eaLnBrk="1" hangingPunct="1">
                <a:buSzPct val="120000"/>
              </a:pPr>
              <a:t>05.03.2013 20:00</a:t>
            </a:fld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94277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3388" y="692150"/>
            <a:ext cx="431800" cy="431800"/>
          </a:xfrm>
          <a:prstGeom prst="actionButtonBackPrevious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9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4</TotalTime>
  <Words>6783</Words>
  <Application>Microsoft Office PowerPoint</Application>
  <PresentationFormat>Широкоэкранный</PresentationFormat>
  <Paragraphs>955</Paragraphs>
  <Slides>144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144</vt:i4>
      </vt:variant>
    </vt:vector>
  </HeadingPairs>
  <TitlesOfParts>
    <vt:vector size="153" baseType="lpstr">
      <vt:lpstr>Arial</vt:lpstr>
      <vt:lpstr>Book Antiqua</vt:lpstr>
      <vt:lpstr>Corbel</vt:lpstr>
      <vt:lpstr>Courier New</vt:lpstr>
      <vt:lpstr>Monotype Corsiva</vt:lpstr>
      <vt:lpstr>Times New Roman</vt:lpstr>
      <vt:lpstr>Wingdings</vt:lpstr>
      <vt:lpstr>Параллакс</vt:lpstr>
      <vt:lpstr>Microsoft Equation 3.0</vt:lpstr>
      <vt:lpstr>Тема 1: «Определители          и Матрицы»</vt:lpstr>
      <vt:lpstr>§1. Определители</vt:lpstr>
      <vt:lpstr>§1. Определители</vt:lpstr>
      <vt:lpstr>§1. Определители</vt:lpstr>
      <vt:lpstr>§1. Определители</vt:lpstr>
      <vt:lpstr>§2. Свойства определителей</vt:lpstr>
      <vt:lpstr>§2. Свойства определителей</vt:lpstr>
      <vt:lpstr>§2. Свойства определителей</vt:lpstr>
      <vt:lpstr>§2. Свойства определителей</vt:lpstr>
      <vt:lpstr>§2. Свойства определителей</vt:lpstr>
      <vt:lpstr>§2. Свойства определителей</vt:lpstr>
      <vt:lpstr>§3. Матрицы и их виды</vt:lpstr>
      <vt:lpstr>§3. Матрицы и их виды</vt:lpstr>
      <vt:lpstr>§3. Матрицы и их виды</vt:lpstr>
      <vt:lpstr>§3. Матрицы и их виды</vt:lpstr>
      <vt:lpstr>§3. Матрицы и их виды</vt:lpstr>
      <vt:lpstr>§3. Матрицы и их виды</vt:lpstr>
      <vt:lpstr>§3. Матрицы и их виды</vt:lpstr>
      <vt:lpstr>§3. Матрицы и их виды</vt:lpstr>
      <vt:lpstr>§4. Действия над матрицами</vt:lpstr>
      <vt:lpstr>§4. Действия над матрицами</vt:lpstr>
      <vt:lpstr>§4. Действия над матрицами</vt:lpstr>
      <vt:lpstr>§4. Действия над матрицами</vt:lpstr>
      <vt:lpstr>§4. Действия над матрицами</vt:lpstr>
      <vt:lpstr>§5. Обратная матрица</vt:lpstr>
      <vt:lpstr>§5. Обратная матрица</vt:lpstr>
      <vt:lpstr>§5. Обратная матрица</vt:lpstr>
      <vt:lpstr>§5. Обратная матрица</vt:lpstr>
      <vt:lpstr>§5. Обратная матрица</vt:lpstr>
      <vt:lpstr>§5. Обратная матрица</vt:lpstr>
      <vt:lpstr>§5. Обратная матрица</vt:lpstr>
      <vt:lpstr>§5. Обратная матрица</vt:lpstr>
      <vt:lpstr>§5. Обратная матрица</vt:lpstr>
      <vt:lpstr>§6. Ранг матрицы</vt:lpstr>
      <vt:lpstr>§6. Ранг матрицы</vt:lpstr>
      <vt:lpstr>§6. Ранг матрицы</vt:lpstr>
      <vt:lpstr>§6. Ранг матрицы</vt:lpstr>
      <vt:lpstr>§6. Ранг матрицы</vt:lpstr>
      <vt:lpstr>§6. Ранг матрицы</vt:lpstr>
      <vt:lpstr>§6. Ранг матрицы</vt:lpstr>
      <vt:lpstr>§6. Ранг матрицы</vt:lpstr>
      <vt:lpstr>§6. Ранг матрицы</vt:lpstr>
      <vt:lpstr>§6. Ранг матрицы</vt:lpstr>
      <vt:lpstr>§7. Решение систем линейных уравнений </vt:lpstr>
      <vt:lpstr>§7. Решение систем линейных уравнений </vt:lpstr>
      <vt:lpstr>§7. Решение систем линейных уравнений </vt:lpstr>
      <vt:lpstr>§7. Решение систем линейных уравнений </vt:lpstr>
      <vt:lpstr>§7. Решение систем линейных уравнений </vt:lpstr>
      <vt:lpstr>§8. Метод Крамера </vt:lpstr>
      <vt:lpstr>§8. Метод Крамера </vt:lpstr>
      <vt:lpstr>§8. Метод Крамера </vt:lpstr>
      <vt:lpstr>§8. Метод Крамера </vt:lpstr>
      <vt:lpstr>§8. Метод Крамера </vt:lpstr>
      <vt:lpstr>§8. Метод Крамера </vt:lpstr>
      <vt:lpstr>§8. Метод Крамера </vt:lpstr>
      <vt:lpstr>§9. Метод Гаусса</vt:lpstr>
      <vt:lpstr>§9. Метод Гаусса</vt:lpstr>
      <vt:lpstr>§9. Метод Гаусса</vt:lpstr>
      <vt:lpstr>§9. Метод Гаусса</vt:lpstr>
      <vt:lpstr>§9. Метод Гаусса</vt:lpstr>
      <vt:lpstr>§9. Метод Гаусса</vt:lpstr>
      <vt:lpstr>§9. Метод Гаусса</vt:lpstr>
      <vt:lpstr>§9. Метод Гаусса</vt:lpstr>
      <vt:lpstr>§10. Геометрическая иллюстрация</vt:lpstr>
      <vt:lpstr>§10. Геометрическая иллюстрация</vt:lpstr>
      <vt:lpstr>§10. Геометрическая иллюстрация</vt:lpstr>
      <vt:lpstr>§10. Геометрическая иллюстрация</vt:lpstr>
      <vt:lpstr>§11. Матричный метод</vt:lpstr>
      <vt:lpstr>§11. Матричный метод</vt:lpstr>
      <vt:lpstr>§11. Матричный метод</vt:lpstr>
      <vt:lpstr>§11. Матричный метод</vt:lpstr>
      <vt:lpstr>§11. Матричный метод</vt:lpstr>
      <vt:lpstr>§11. Матричный метод</vt:lpstr>
      <vt:lpstr>§11. Матричный метод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§12. Использование матриц в экономическом анализе</vt:lpstr>
      <vt:lpstr>§13. Однородная система  линейных уравнений</vt:lpstr>
      <vt:lpstr>§13. Однородная система линейных уравнений</vt:lpstr>
      <vt:lpstr>§13. Однородная система линейных уравнений</vt:lpstr>
      <vt:lpstr>§13. Однородная система линейных уравнений</vt:lpstr>
      <vt:lpstr>§13. Однородная система линейных уравнений</vt:lpstr>
      <vt:lpstr>§13. Однородная система линейных уравнений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1: «Определители          и Матрицы»</dc:title>
  <dc:creator>Анатолий</dc:creator>
  <cp:lastModifiedBy>Анатолий</cp:lastModifiedBy>
  <cp:revision>1</cp:revision>
  <dcterms:created xsi:type="dcterms:W3CDTF">2013-03-05T15:58:24Z</dcterms:created>
  <dcterms:modified xsi:type="dcterms:W3CDTF">2013-03-05T16:03:15Z</dcterms:modified>
</cp:coreProperties>
</file>